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38" r:id="rId2"/>
    <p:sldId id="326" r:id="rId3"/>
    <p:sldId id="340" r:id="rId4"/>
    <p:sldId id="367" r:id="rId5"/>
    <p:sldId id="342" r:id="rId6"/>
    <p:sldId id="368"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64" r:id="rId20"/>
    <p:sldId id="355" r:id="rId21"/>
    <p:sldId id="356" r:id="rId22"/>
    <p:sldId id="357" r:id="rId23"/>
    <p:sldId id="318" r:id="rId24"/>
    <p:sldId id="339" r:id="rId25"/>
    <p:sldId id="371" r:id="rId26"/>
    <p:sldId id="372" r:id="rId27"/>
    <p:sldId id="369" r:id="rId28"/>
    <p:sldId id="370" r:id="rId29"/>
    <p:sldId id="365" r:id="rId30"/>
    <p:sldId id="31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9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4F50C-16CC-4B35-94A0-FABCEF7C5B22}" type="datetimeFigureOut">
              <a:rPr lang="en-US" smtClean="0"/>
              <a:pPr/>
              <a:t>4/2/2021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E8ECE-72E1-4901-B999-F9548C51DD66}" type="slidenum">
              <a:rPr lang="en-US" smtClean="0"/>
              <a:pPr/>
              <a:t>‹#›</a:t>
            </a:fld>
            <a:endParaRPr lang="en-US"/>
          </a:p>
        </p:txBody>
      </p:sp>
    </p:spTree>
    <p:extLst>
      <p:ext uri="{BB962C8B-B14F-4D97-AF65-F5344CB8AC3E}">
        <p14:creationId xmlns:p14="http://schemas.microsoft.com/office/powerpoint/2010/main" val="143247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4068D-22DE-4964-A959-0FACB0495EB2}" type="slidenum">
              <a:rPr lang="en-US" smtClean="0"/>
              <a:t>14</a:t>
            </a:fld>
            <a:endParaRPr lang="en-US"/>
          </a:p>
        </p:txBody>
      </p:sp>
    </p:spTree>
    <p:extLst>
      <p:ext uri="{BB962C8B-B14F-4D97-AF65-F5344CB8AC3E}">
        <p14:creationId xmlns:p14="http://schemas.microsoft.com/office/powerpoint/2010/main" val="333788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4068D-22DE-4964-A959-0FACB0495EB2}" type="slidenum">
              <a:rPr lang="en-US" smtClean="0"/>
              <a:t>15</a:t>
            </a:fld>
            <a:endParaRPr lang="en-US"/>
          </a:p>
        </p:txBody>
      </p:sp>
    </p:spTree>
    <p:extLst>
      <p:ext uri="{BB962C8B-B14F-4D97-AF65-F5344CB8AC3E}">
        <p14:creationId xmlns:p14="http://schemas.microsoft.com/office/powerpoint/2010/main" val="166670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4068D-22DE-4964-A959-0FACB0495EB2}" type="slidenum">
              <a:rPr lang="en-US" smtClean="0"/>
              <a:t>16</a:t>
            </a:fld>
            <a:endParaRPr lang="en-US"/>
          </a:p>
        </p:txBody>
      </p:sp>
    </p:spTree>
    <p:extLst>
      <p:ext uri="{BB962C8B-B14F-4D97-AF65-F5344CB8AC3E}">
        <p14:creationId xmlns:p14="http://schemas.microsoft.com/office/powerpoint/2010/main" val="192376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  o</a:t>
            </a:r>
            <a:endParaRPr lang="en-US" dirty="0"/>
          </a:p>
        </p:txBody>
      </p:sp>
      <p:sp>
        <p:nvSpPr>
          <p:cNvPr id="4" name="Slide Number Placeholder 3"/>
          <p:cNvSpPr>
            <a:spLocks noGrp="1"/>
          </p:cNvSpPr>
          <p:nvPr>
            <p:ph type="sldNum" sz="quarter" idx="10"/>
          </p:nvPr>
        </p:nvSpPr>
        <p:spPr/>
        <p:txBody>
          <a:bodyPr/>
          <a:lstStyle/>
          <a:p>
            <a:fld id="{1DB4068D-22DE-4964-A959-0FACB0495EB2}" type="slidenum">
              <a:rPr lang="en-US" smtClean="0"/>
              <a:t>20</a:t>
            </a:fld>
            <a:endParaRPr lang="en-US"/>
          </a:p>
        </p:txBody>
      </p:sp>
    </p:spTree>
    <p:extLst>
      <p:ext uri="{BB962C8B-B14F-4D97-AF65-F5344CB8AC3E}">
        <p14:creationId xmlns:p14="http://schemas.microsoft.com/office/powerpoint/2010/main" val="256721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E8ECE-72E1-4901-B999-F9548C51DD66}" type="slidenum">
              <a:rPr lang="en-US" smtClean="0"/>
              <a:pPr/>
              <a:t>29</a:t>
            </a:fld>
            <a:endParaRPr lang="en-US"/>
          </a:p>
        </p:txBody>
      </p:sp>
    </p:spTree>
    <p:extLst>
      <p:ext uri="{BB962C8B-B14F-4D97-AF65-F5344CB8AC3E}">
        <p14:creationId xmlns:p14="http://schemas.microsoft.com/office/powerpoint/2010/main" val="197553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4B36F0-9652-4269-9973-F01CD64E72DA}"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423730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B36F0-9652-4269-9973-F01CD64E72DA}"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304812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B36F0-9652-4269-9973-F01CD64E72DA}"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280070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2"/>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A41F1EE-3259-4A5C-8E0D-1AA1112DD82C}" type="slidenum">
              <a:rPr lang="en-US" altLang="en-US"/>
              <a:pPr/>
              <a:t>‹#›</a:t>
            </a:fld>
            <a:endParaRPr lang="en-US" altLang="en-US"/>
          </a:p>
        </p:txBody>
      </p:sp>
    </p:spTree>
    <p:extLst>
      <p:ext uri="{BB962C8B-B14F-4D97-AF65-F5344CB8AC3E}">
        <p14:creationId xmlns:p14="http://schemas.microsoft.com/office/powerpoint/2010/main" val="55504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B36F0-9652-4269-9973-F01CD64E72DA}"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143639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B36F0-9652-4269-9973-F01CD64E72DA}"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41674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4B36F0-9652-4269-9973-F01CD64E72DA}"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48055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4B36F0-9652-4269-9973-F01CD64E72DA}" type="datetimeFigureOut">
              <a:rPr lang="en-US" smtClean="0"/>
              <a:pPr/>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55599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4B36F0-9652-4269-9973-F01CD64E72DA}" type="datetimeFigureOut">
              <a:rPr lang="en-US" smtClean="0"/>
              <a:pPr/>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66408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B36F0-9652-4269-9973-F01CD64E72DA}" type="datetimeFigureOut">
              <a:rPr lang="en-US" smtClean="0"/>
              <a:pPr/>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25883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B36F0-9652-4269-9973-F01CD64E72DA}"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117476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B36F0-9652-4269-9973-F01CD64E72DA}"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B1094-7D05-46E7-BA09-0C822521AC61}" type="slidenum">
              <a:rPr lang="en-US" smtClean="0"/>
              <a:pPr/>
              <a:t>‹#›</a:t>
            </a:fld>
            <a:endParaRPr lang="en-US"/>
          </a:p>
        </p:txBody>
      </p:sp>
    </p:spTree>
    <p:extLst>
      <p:ext uri="{BB962C8B-B14F-4D97-AF65-F5344CB8AC3E}">
        <p14:creationId xmlns:p14="http://schemas.microsoft.com/office/powerpoint/2010/main" val="314188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B36F0-9652-4269-9973-F01CD64E72DA}" type="datetimeFigureOut">
              <a:rPr lang="en-US" smtClean="0"/>
              <a:pPr/>
              <a:t>4/2/2021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B1094-7D05-46E7-BA09-0C822521AC61}" type="slidenum">
              <a:rPr lang="en-US" smtClean="0"/>
              <a:pPr/>
              <a:t>‹#›</a:t>
            </a:fld>
            <a:endParaRPr lang="en-US"/>
          </a:p>
        </p:txBody>
      </p:sp>
    </p:spTree>
    <p:extLst>
      <p:ext uri="{BB962C8B-B14F-4D97-AF65-F5344CB8AC3E}">
        <p14:creationId xmlns:p14="http://schemas.microsoft.com/office/powerpoint/2010/main" val="308971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txBody>
          <a:bodyPr>
            <a:normAutofit fontScale="90000"/>
          </a:bodyPr>
          <a:lstStyle/>
          <a:p>
            <a:r>
              <a:rPr lang="en-US" dirty="0" smtClean="0"/>
              <a:t>ROLE OF YOUTH </a:t>
            </a:r>
            <a:br>
              <a:rPr lang="en-US" dirty="0" smtClean="0"/>
            </a:br>
            <a:r>
              <a:rPr lang="en-US" dirty="0" smtClean="0"/>
              <a:t>IN</a:t>
            </a:r>
            <a:br>
              <a:rPr lang="en-US" dirty="0" smtClean="0"/>
            </a:br>
            <a:r>
              <a:rPr lang="en-US" dirty="0" smtClean="0"/>
              <a:t>SCIENCE, TECHNOLOGY AND INNOVATION IN NEPAL</a:t>
            </a:r>
            <a:br>
              <a:rPr lang="en-US" dirty="0" smtClean="0"/>
            </a:b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Presented by </a:t>
            </a:r>
          </a:p>
          <a:p>
            <a:r>
              <a:rPr lang="en-US" dirty="0" smtClean="0"/>
              <a:t>Prof. Dr. </a:t>
            </a:r>
            <a:r>
              <a:rPr lang="en-US" dirty="0" err="1" smtClean="0"/>
              <a:t>Jiba</a:t>
            </a:r>
            <a:r>
              <a:rPr lang="en-US" dirty="0" smtClean="0"/>
              <a:t> Raj </a:t>
            </a:r>
            <a:r>
              <a:rPr lang="en-US" dirty="0" err="1" smtClean="0"/>
              <a:t>Pokharel</a:t>
            </a:r>
            <a:endParaRPr lang="en-US" dirty="0"/>
          </a:p>
          <a:p>
            <a:r>
              <a:rPr lang="en-US" dirty="0" smtClean="0"/>
              <a:t>Immediate Past Vice Chancellor</a:t>
            </a:r>
          </a:p>
          <a:p>
            <a:r>
              <a:rPr lang="en-US" dirty="0" smtClean="0"/>
              <a:t>Nepal Academy of Science and Technology</a:t>
            </a:r>
            <a:endParaRPr lang="en-US" dirty="0"/>
          </a:p>
        </p:txBody>
      </p:sp>
    </p:spTree>
    <p:extLst>
      <p:ext uri="{BB962C8B-B14F-4D97-AF65-F5344CB8AC3E}">
        <p14:creationId xmlns:p14="http://schemas.microsoft.com/office/powerpoint/2010/main" val="400621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MALLA PERIOD: METALWORK</a:t>
            </a:r>
          </a:p>
        </p:txBody>
      </p:sp>
      <p:sp>
        <p:nvSpPr>
          <p:cNvPr id="5123" name="Rectangle 3"/>
          <p:cNvSpPr>
            <a:spLocks noGrp="1" noChangeArrowheads="1"/>
          </p:cNvSpPr>
          <p:nvPr>
            <p:ph type="body" sz="half" idx="1"/>
          </p:nvPr>
        </p:nvSpPr>
        <p:spPr/>
        <p:txBody>
          <a:bodyPr/>
          <a:lstStyle/>
          <a:p>
            <a:pPr eaLnBrk="1" hangingPunct="1"/>
            <a:r>
              <a:rPr lang="en-US" sz="2800" smtClean="0"/>
              <a:t>REFINED WORKMANSHIP IN METALWORK</a:t>
            </a:r>
          </a:p>
          <a:p>
            <a:pPr eaLnBrk="1" hangingPunct="1"/>
            <a:r>
              <a:rPr lang="en-US" sz="2800" smtClean="0"/>
              <a:t>ENTRY TO THE PALACE</a:t>
            </a:r>
          </a:p>
        </p:txBody>
      </p:sp>
      <p:pic>
        <p:nvPicPr>
          <p:cNvPr id="5124" name="Picture 6" descr="C:\WINDOWS\TEMP\\msotw9_temp0.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64150" y="1981200"/>
            <a:ext cx="2576513" cy="4114800"/>
          </a:xfrm>
          <a:noFill/>
        </p:spPr>
      </p:pic>
    </p:spTree>
    <p:extLst>
      <p:ext uri="{BB962C8B-B14F-4D97-AF65-F5344CB8AC3E}">
        <p14:creationId xmlns:p14="http://schemas.microsoft.com/office/powerpoint/2010/main" val="2579374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SHAHA AND RANA TIMES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err="1" smtClean="0"/>
              <a:t>Shahas</a:t>
            </a:r>
            <a:r>
              <a:rPr lang="en-US" dirty="0" smtClean="0"/>
              <a:t> were warriors and spent their time for the extension of territory</a:t>
            </a:r>
          </a:p>
          <a:p>
            <a:r>
              <a:rPr lang="en-US" dirty="0" smtClean="0"/>
              <a:t>George Hamilton initiated research in botany</a:t>
            </a:r>
          </a:p>
          <a:p>
            <a:r>
              <a:rPr lang="en-US" dirty="0" smtClean="0"/>
              <a:t>In the time of </a:t>
            </a:r>
            <a:r>
              <a:rPr lang="en-US" dirty="0" err="1" smtClean="0"/>
              <a:t>Ranas</a:t>
            </a:r>
            <a:r>
              <a:rPr lang="en-US" dirty="0" smtClean="0"/>
              <a:t>, </a:t>
            </a:r>
            <a:r>
              <a:rPr lang="en-US" dirty="0" err="1" smtClean="0"/>
              <a:t>Gehendra</a:t>
            </a:r>
            <a:r>
              <a:rPr lang="en-US" dirty="0" smtClean="0"/>
              <a:t> </a:t>
            </a:r>
            <a:r>
              <a:rPr lang="en-US" dirty="0" err="1" smtClean="0"/>
              <a:t>Shamsher</a:t>
            </a:r>
            <a:r>
              <a:rPr lang="en-US" dirty="0" smtClean="0"/>
              <a:t> appears as the first ever scientist of Nepal. He made a machine gun. </a:t>
            </a:r>
          </a:p>
          <a:p>
            <a:r>
              <a:rPr lang="en-US" dirty="0" smtClean="0"/>
              <a:t>He died a premature death. It is said that he was fed with poison and his team mates Muse </a:t>
            </a:r>
            <a:r>
              <a:rPr lang="en-US" dirty="0" err="1" smtClean="0"/>
              <a:t>Thapa</a:t>
            </a:r>
            <a:r>
              <a:rPr lang="en-US" dirty="0" smtClean="0"/>
              <a:t> was banished and </a:t>
            </a:r>
            <a:r>
              <a:rPr lang="en-US" dirty="0" err="1" smtClean="0"/>
              <a:t>Tirtha</a:t>
            </a:r>
            <a:r>
              <a:rPr lang="en-US" dirty="0" smtClean="0"/>
              <a:t> Mishra was put behind the bars for seven years. </a:t>
            </a:r>
          </a:p>
          <a:p>
            <a:r>
              <a:rPr lang="en-US" dirty="0" err="1" smtClean="0"/>
              <a:t>Farping</a:t>
            </a:r>
            <a:r>
              <a:rPr lang="en-US" dirty="0" smtClean="0"/>
              <a:t> hydro power station (1911)</a:t>
            </a:r>
            <a:endParaRPr lang="en-US" dirty="0"/>
          </a:p>
        </p:txBody>
      </p:sp>
      <p:pic>
        <p:nvPicPr>
          <p:cNvPr id="5" name="Content Placeholder 4" descr="Image result for gehendra shumsher rana"/>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21657" y="1600200"/>
            <a:ext cx="2133600" cy="2133600"/>
          </a:xfrm>
          <a:prstGeom prst="rect">
            <a:avLst/>
          </a:prstGeom>
          <a:noFill/>
          <a:ln>
            <a:noFill/>
          </a:ln>
        </p:spPr>
      </p:pic>
      <p:pic>
        <p:nvPicPr>
          <p:cNvPr id="7" name="Picture 6" descr="Renovated Pharping Hydropower Station located in 15 KM southern hills of Kathmandu Valley. Being century old station it’s the historic power station in Nepal built in 1911 AD with the capacity of 500KV.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657" y="4724400"/>
            <a:ext cx="2357755" cy="1764665"/>
          </a:xfrm>
          <a:prstGeom prst="rect">
            <a:avLst/>
          </a:prstGeom>
          <a:noFill/>
          <a:ln>
            <a:noFill/>
          </a:ln>
        </p:spPr>
      </p:pic>
    </p:spTree>
    <p:extLst>
      <p:ext uri="{BB962C8B-B14F-4D97-AF65-F5344CB8AC3E}">
        <p14:creationId xmlns:p14="http://schemas.microsoft.com/office/powerpoint/2010/main" val="472798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RANA TIMES</a:t>
            </a:r>
            <a:endParaRPr lang="en-US" dirty="0"/>
          </a:p>
        </p:txBody>
      </p:sp>
      <p:sp>
        <p:nvSpPr>
          <p:cNvPr id="3" name="Content Placeholder 2"/>
          <p:cNvSpPr>
            <a:spLocks noGrp="1"/>
          </p:cNvSpPr>
          <p:nvPr>
            <p:ph sz="half" idx="1"/>
          </p:nvPr>
        </p:nvSpPr>
        <p:spPr/>
        <p:txBody>
          <a:bodyPr>
            <a:normAutofit fontScale="55000" lnSpcReduction="20000"/>
          </a:bodyPr>
          <a:lstStyle/>
          <a:p>
            <a:r>
              <a:rPr lang="en-US" b="1" dirty="0" smtClean="0"/>
              <a:t>Institution building</a:t>
            </a:r>
          </a:p>
          <a:p>
            <a:pPr lvl="1"/>
            <a:r>
              <a:rPr lang="en-US" dirty="0" smtClean="0"/>
              <a:t>Agriculture office (1921)</a:t>
            </a:r>
          </a:p>
          <a:p>
            <a:pPr lvl="1"/>
            <a:r>
              <a:rPr lang="en-US" dirty="0" err="1" smtClean="0"/>
              <a:t>Ayurved</a:t>
            </a:r>
            <a:r>
              <a:rPr lang="en-US" dirty="0" smtClean="0"/>
              <a:t> School(1929)</a:t>
            </a:r>
          </a:p>
          <a:p>
            <a:pPr lvl="1"/>
            <a:r>
              <a:rPr lang="en-US" dirty="0" smtClean="0"/>
              <a:t>Civil Medical School for compounders and dressers(1934)</a:t>
            </a:r>
          </a:p>
          <a:p>
            <a:pPr lvl="1"/>
            <a:r>
              <a:rPr lang="en-US" dirty="0" smtClean="0"/>
              <a:t>Technical Training School for Overseers(1942)</a:t>
            </a:r>
          </a:p>
          <a:p>
            <a:pPr lvl="1"/>
            <a:r>
              <a:rPr lang="en-US" dirty="0" smtClean="0"/>
              <a:t>Forest Training Center for Rangers(1942)</a:t>
            </a:r>
            <a:endParaRPr lang="en-US" dirty="0"/>
          </a:p>
          <a:p>
            <a:r>
              <a:rPr lang="en-US" b="1" dirty="0" smtClean="0"/>
              <a:t>Infrastructure building</a:t>
            </a:r>
          </a:p>
          <a:p>
            <a:pPr lvl="1"/>
            <a:r>
              <a:rPr lang="en-US" dirty="0" err="1" smtClean="0"/>
              <a:t>Farping</a:t>
            </a:r>
            <a:r>
              <a:rPr lang="en-US" dirty="0" smtClean="0"/>
              <a:t> Hydropower station</a:t>
            </a:r>
          </a:p>
          <a:p>
            <a:pPr lvl="1"/>
            <a:r>
              <a:rPr lang="en-US" dirty="0" smtClean="0"/>
              <a:t>Clock Tower</a:t>
            </a:r>
          </a:p>
          <a:p>
            <a:pPr lvl="1"/>
            <a:r>
              <a:rPr lang="en-US" dirty="0" smtClean="0"/>
              <a:t>Suspension Bridge</a:t>
            </a:r>
          </a:p>
          <a:p>
            <a:pPr lvl="1"/>
            <a:r>
              <a:rPr lang="en-US" dirty="0" smtClean="0"/>
              <a:t>Internal Telephone</a:t>
            </a:r>
          </a:p>
          <a:p>
            <a:pPr lvl="1"/>
            <a:r>
              <a:rPr lang="en-US" dirty="0" smtClean="0"/>
              <a:t>Jute Mill</a:t>
            </a:r>
          </a:p>
          <a:p>
            <a:pPr lvl="1"/>
            <a:r>
              <a:rPr lang="en-US" dirty="0" smtClean="0"/>
              <a:t>Victorian Buildings</a:t>
            </a:r>
          </a:p>
          <a:p>
            <a:pPr lvl="1"/>
            <a:endParaRPr lang="en-US" dirty="0"/>
          </a:p>
          <a:p>
            <a:r>
              <a:rPr lang="en-US" b="1" dirty="0" smtClean="0"/>
              <a:t>Tri Chandra College</a:t>
            </a:r>
          </a:p>
          <a:p>
            <a:pPr lvl="1"/>
            <a:r>
              <a:rPr lang="en-US" b="1" dirty="0" smtClean="0"/>
              <a:t>First Science School</a:t>
            </a:r>
          </a:p>
          <a:p>
            <a:pPr lvl="2"/>
            <a:r>
              <a:rPr lang="en-US" dirty="0" smtClean="0"/>
              <a:t>Chandra </a:t>
            </a:r>
            <a:r>
              <a:rPr lang="en-US" dirty="0" err="1" smtClean="0"/>
              <a:t>Shasher</a:t>
            </a:r>
            <a:endParaRPr lang="en-US" dirty="0" smtClean="0"/>
          </a:p>
          <a:p>
            <a:pPr lvl="2"/>
            <a:r>
              <a:rPr lang="en-US" dirty="0" err="1" smtClean="0"/>
              <a:t>Jawahar</a:t>
            </a:r>
            <a:r>
              <a:rPr lang="en-US" dirty="0" smtClean="0"/>
              <a:t> </a:t>
            </a:r>
            <a:r>
              <a:rPr lang="en-US" dirty="0" err="1" smtClean="0"/>
              <a:t>Lal</a:t>
            </a:r>
            <a:r>
              <a:rPr lang="en-US" dirty="0" smtClean="0"/>
              <a:t> Nehru</a:t>
            </a:r>
            <a:endParaRPr lang="en-US" dirty="0"/>
          </a:p>
          <a:p>
            <a:pPr marL="457200" lvl="1" indent="0">
              <a:buNone/>
            </a:pPr>
            <a:endParaRPr lang="en-US" dirty="0"/>
          </a:p>
        </p:txBody>
      </p:sp>
      <p:pic>
        <p:nvPicPr>
          <p:cNvPr id="5" name="Content Placeholder 4" descr="Image result for Photo of Ghantagha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4038600" cy="3810000"/>
          </a:xfrm>
          <a:prstGeom prst="rect">
            <a:avLst/>
          </a:prstGeom>
          <a:noFill/>
          <a:ln>
            <a:noFill/>
          </a:ln>
        </p:spPr>
      </p:pic>
    </p:spTree>
    <p:extLst>
      <p:ext uri="{BB962C8B-B14F-4D97-AF65-F5344CB8AC3E}">
        <p14:creationId xmlns:p14="http://schemas.microsoft.com/office/powerpoint/2010/main" val="774678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AND PLANNED DEVELOPMENT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first Five year Plan in 1956</a:t>
            </a:r>
          </a:p>
          <a:p>
            <a:pPr lvl="1"/>
            <a:r>
              <a:rPr lang="en-US" dirty="0" smtClean="0"/>
              <a:t>The plan accorded due priority to </a:t>
            </a:r>
          </a:p>
          <a:p>
            <a:pPr lvl="2"/>
            <a:r>
              <a:rPr lang="en-US" dirty="0" smtClean="0"/>
              <a:t>Scientific way of production</a:t>
            </a:r>
          </a:p>
          <a:p>
            <a:pPr lvl="2"/>
            <a:r>
              <a:rPr lang="en-US" dirty="0" smtClean="0"/>
              <a:t>Scientific basis</a:t>
            </a:r>
          </a:p>
          <a:p>
            <a:pPr lvl="2"/>
            <a:r>
              <a:rPr lang="en-US" dirty="0" smtClean="0"/>
              <a:t>Scientific research</a:t>
            </a:r>
          </a:p>
          <a:p>
            <a:pPr lvl="2"/>
            <a:r>
              <a:rPr lang="en-US" dirty="0" smtClean="0"/>
              <a:t>Use of scientific knowledge and technology</a:t>
            </a:r>
          </a:p>
          <a:p>
            <a:pPr lvl="3"/>
            <a:r>
              <a:rPr lang="en-US" dirty="0" smtClean="0"/>
              <a:t>Construction of roads</a:t>
            </a:r>
          </a:p>
          <a:p>
            <a:pPr lvl="3"/>
            <a:r>
              <a:rPr lang="en-US" dirty="0" smtClean="0"/>
              <a:t>Department of Irrigation</a:t>
            </a:r>
          </a:p>
          <a:p>
            <a:pPr lvl="3"/>
            <a:r>
              <a:rPr lang="en-US" dirty="0" smtClean="0"/>
              <a:t>Department of Hydrology and Meteorology</a:t>
            </a:r>
          </a:p>
          <a:p>
            <a:pPr lvl="3"/>
            <a:r>
              <a:rPr lang="en-US" dirty="0" smtClean="0"/>
              <a:t>Department of Mines and Geology</a:t>
            </a:r>
          </a:p>
          <a:p>
            <a:endParaRPr lang="en-US" dirty="0"/>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Nepal Science Association</a:t>
            </a:r>
          </a:p>
          <a:p>
            <a:r>
              <a:rPr lang="en-US" dirty="0" err="1" smtClean="0"/>
              <a:t>Phanindra</a:t>
            </a:r>
            <a:r>
              <a:rPr lang="en-US" dirty="0" smtClean="0"/>
              <a:t> Prasad </a:t>
            </a:r>
            <a:r>
              <a:rPr lang="en-US" dirty="0" err="1" smtClean="0"/>
              <a:t>Lohany</a:t>
            </a:r>
            <a:r>
              <a:rPr lang="en-US" dirty="0" smtClean="0"/>
              <a:t>, the first M </a:t>
            </a:r>
            <a:r>
              <a:rPr lang="en-US" dirty="0" err="1" smtClean="0"/>
              <a:t>Sc</a:t>
            </a:r>
            <a:r>
              <a:rPr lang="en-US" dirty="0" smtClean="0"/>
              <a:t> holder</a:t>
            </a:r>
          </a:p>
          <a:p>
            <a:r>
              <a:rPr lang="en-US" dirty="0" smtClean="0"/>
              <a:t>Nepal Agriculture Association(1960)</a:t>
            </a:r>
          </a:p>
          <a:p>
            <a:r>
              <a:rPr lang="en-US" dirty="0" smtClean="0"/>
              <a:t>Nepal </a:t>
            </a:r>
            <a:r>
              <a:rPr lang="en-US" dirty="0" err="1" smtClean="0"/>
              <a:t>Ayurvedic</a:t>
            </a:r>
            <a:r>
              <a:rPr lang="en-US" dirty="0" smtClean="0"/>
              <a:t> Association (1966)</a:t>
            </a:r>
          </a:p>
          <a:p>
            <a:r>
              <a:rPr lang="en-US" dirty="0" smtClean="0"/>
              <a:t>Nepal Engineers Association (1967)</a:t>
            </a:r>
          </a:p>
          <a:p>
            <a:r>
              <a:rPr lang="en-US" dirty="0" smtClean="0"/>
              <a:t>Nepal Veterinary Association (1967)</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99845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AND PLANNED DEVELOPMENT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fourth and Fifth Five year Plan emphasized on industrialization</a:t>
            </a:r>
          </a:p>
          <a:p>
            <a:pPr lvl="1"/>
            <a:r>
              <a:rPr lang="en-US" dirty="0" smtClean="0"/>
              <a:t>Nepal Industrial Development Corporation (1959)</a:t>
            </a:r>
          </a:p>
          <a:p>
            <a:pPr lvl="1"/>
            <a:r>
              <a:rPr lang="en-US" dirty="0" smtClean="0"/>
              <a:t>National Council for Science and Technology(1976)</a:t>
            </a:r>
          </a:p>
          <a:p>
            <a:pPr lvl="1"/>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Royal Drug Research Laboratory</a:t>
            </a:r>
          </a:p>
          <a:p>
            <a:r>
              <a:rPr lang="en-US" dirty="0" smtClean="0"/>
              <a:t>Royal Drugs Ltd</a:t>
            </a:r>
          </a:p>
          <a:p>
            <a:r>
              <a:rPr lang="en-US" dirty="0" smtClean="0"/>
              <a:t>Royal Botanical Garden</a:t>
            </a:r>
          </a:p>
          <a:p>
            <a:r>
              <a:rPr lang="en-US" dirty="0" smtClean="0"/>
              <a:t>Botanical Survey and National Herbarium</a:t>
            </a:r>
          </a:p>
          <a:p>
            <a:r>
              <a:rPr lang="en-US" dirty="0" smtClean="0"/>
              <a:t>Plant Tissue Cultural Laboratory</a:t>
            </a:r>
          </a:p>
          <a:p>
            <a:r>
              <a:rPr lang="en-US" dirty="0" smtClean="0"/>
              <a:t>Forest Research and Survey Center</a:t>
            </a:r>
          </a:p>
          <a:p>
            <a:r>
              <a:rPr lang="en-US" dirty="0" smtClean="0"/>
              <a:t>Central Food and Research Laboratory</a:t>
            </a:r>
          </a:p>
          <a:p>
            <a:r>
              <a:rPr lang="en-US" dirty="0" smtClean="0"/>
              <a:t>Herbs Processing and Production Ltd</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20325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AND PLANNED DEVELOPMENT</a:t>
            </a:r>
            <a:endParaRPr lang="en-US" dirty="0"/>
          </a:p>
        </p:txBody>
      </p:sp>
      <p:sp>
        <p:nvSpPr>
          <p:cNvPr id="3" name="Content Placeholder 2"/>
          <p:cNvSpPr>
            <a:spLocks noGrp="1"/>
          </p:cNvSpPr>
          <p:nvPr>
            <p:ph sz="half" idx="1"/>
          </p:nvPr>
        </p:nvSpPr>
        <p:spPr>
          <a:xfrm>
            <a:off x="762000" y="1600200"/>
            <a:ext cx="4038600" cy="4525963"/>
          </a:xfrm>
        </p:spPr>
        <p:txBody>
          <a:bodyPr>
            <a:normAutofit fontScale="70000" lnSpcReduction="20000"/>
          </a:bodyPr>
          <a:lstStyle/>
          <a:p>
            <a:r>
              <a:rPr lang="en-US" dirty="0" smtClean="0"/>
              <a:t>The Seventh Plan emphasized on meeting the basic needs of the people</a:t>
            </a:r>
          </a:p>
          <a:p>
            <a:pPr lvl="1"/>
            <a:r>
              <a:rPr lang="en-US" dirty="0" smtClean="0"/>
              <a:t>Nepal Academy of Science and Technology was established</a:t>
            </a:r>
          </a:p>
          <a:p>
            <a:pPr lvl="1"/>
            <a:r>
              <a:rPr lang="en-US" dirty="0" smtClean="0"/>
              <a:t>Need to create awareness of science and technology</a:t>
            </a:r>
          </a:p>
          <a:p>
            <a:pPr lvl="1"/>
            <a:r>
              <a:rPr lang="en-US" dirty="0" smtClean="0"/>
              <a:t>Appropriate and indigenous technology</a:t>
            </a:r>
          </a:p>
          <a:p>
            <a:r>
              <a:rPr lang="en-US" dirty="0"/>
              <a:t>In the Eighth Plan period the Multi Party Democracy was restored </a:t>
            </a:r>
          </a:p>
          <a:p>
            <a:r>
              <a:rPr lang="en-US" dirty="0"/>
              <a:t>In the new constitution it was enshrined as follows</a:t>
            </a:r>
          </a:p>
          <a:p>
            <a:pPr lvl="1"/>
            <a:r>
              <a:rPr lang="en-US" dirty="0"/>
              <a:t>The state shall adapt policies rendering due priority to science and technology and the local technologies as well</a:t>
            </a:r>
          </a:p>
          <a:p>
            <a:pPr marL="457200" lvl="1" indent="0">
              <a:buNone/>
            </a:pPr>
            <a:endParaRPr lang="en-US" dirty="0"/>
          </a:p>
          <a:p>
            <a:endParaRPr lang="en-US" dirty="0"/>
          </a:p>
        </p:txBody>
      </p:sp>
      <p:sp>
        <p:nvSpPr>
          <p:cNvPr id="4" name="Content Placeholder 3"/>
          <p:cNvSpPr>
            <a:spLocks noGrp="1"/>
          </p:cNvSpPr>
          <p:nvPr>
            <p:ph sz="half" idx="2"/>
          </p:nvPr>
        </p:nvSpPr>
        <p:spPr>
          <a:xfrm>
            <a:off x="4953000" y="1600200"/>
            <a:ext cx="4038600" cy="4525963"/>
          </a:xfrm>
        </p:spPr>
        <p:txBody>
          <a:bodyPr>
            <a:normAutofit fontScale="70000" lnSpcReduction="20000"/>
          </a:bodyPr>
          <a:lstStyle/>
          <a:p>
            <a:r>
              <a:rPr lang="en-US" dirty="0" smtClean="0"/>
              <a:t>Several Acts were enacted </a:t>
            </a:r>
          </a:p>
          <a:p>
            <a:pPr lvl="1"/>
            <a:r>
              <a:rPr lang="en-US" dirty="0" smtClean="0"/>
              <a:t>Nepal Development Corporation Act, 1959</a:t>
            </a:r>
          </a:p>
          <a:p>
            <a:pPr lvl="1"/>
            <a:r>
              <a:rPr lang="en-US" dirty="0" smtClean="0"/>
              <a:t>Patent Design and Trade Mark Act, 1965</a:t>
            </a:r>
          </a:p>
          <a:p>
            <a:pPr lvl="1"/>
            <a:r>
              <a:rPr lang="en-US" dirty="0" smtClean="0"/>
              <a:t>Industrial Enterprise Act, 1981</a:t>
            </a:r>
          </a:p>
          <a:p>
            <a:pPr lvl="1"/>
            <a:r>
              <a:rPr lang="en-US" dirty="0" smtClean="0"/>
              <a:t>Foreign Investment and Technology Act, 1981</a:t>
            </a:r>
          </a:p>
          <a:p>
            <a:pPr lvl="1"/>
            <a:r>
              <a:rPr lang="en-US" dirty="0" smtClean="0"/>
              <a:t>Industrial Enterprise Act, 1982</a:t>
            </a:r>
          </a:p>
          <a:p>
            <a:pPr lvl="1"/>
            <a:r>
              <a:rPr lang="en-US" dirty="0" smtClean="0"/>
              <a:t>RONAST Act, 1992</a:t>
            </a:r>
          </a:p>
          <a:p>
            <a:pPr lvl="1"/>
            <a:r>
              <a:rPr lang="en-US" dirty="0" smtClean="0"/>
              <a:t>Aquatic Animals Protection Act, 1961</a:t>
            </a:r>
          </a:p>
          <a:p>
            <a:pPr lvl="1"/>
            <a:r>
              <a:rPr lang="en-US" dirty="0" smtClean="0"/>
              <a:t>National Parks and Wild Life Conservation Act, 1973</a:t>
            </a:r>
          </a:p>
          <a:p>
            <a:pPr lvl="1"/>
            <a:r>
              <a:rPr lang="en-US" dirty="0" smtClean="0"/>
              <a:t>Soil and Conservation Act, 1982</a:t>
            </a:r>
          </a:p>
          <a:p>
            <a:pPr lvl="1"/>
            <a:r>
              <a:rPr lang="en-US" dirty="0" smtClean="0"/>
              <a:t>Forest Act, 1993</a:t>
            </a:r>
          </a:p>
          <a:p>
            <a:r>
              <a:rPr lang="en-US" dirty="0" smtClean="0"/>
              <a:t>Establishment of New Ministry of Science and Technology</a:t>
            </a:r>
          </a:p>
          <a:p>
            <a:endParaRPr lang="en-US" dirty="0" smtClean="0"/>
          </a:p>
          <a:p>
            <a:endParaRPr lang="en-US" dirty="0" smtClean="0"/>
          </a:p>
          <a:p>
            <a:endParaRPr lang="en-US" dirty="0"/>
          </a:p>
        </p:txBody>
      </p:sp>
    </p:spTree>
    <p:extLst>
      <p:ext uri="{BB962C8B-B14F-4D97-AF65-F5344CB8AC3E}">
        <p14:creationId xmlns:p14="http://schemas.microsoft.com/office/powerpoint/2010/main" val="3469848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AND PLANNED DEVELOPMENT</a:t>
            </a:r>
            <a:endParaRPr lang="en-US" dirty="0"/>
          </a:p>
        </p:txBody>
      </p:sp>
      <p:sp>
        <p:nvSpPr>
          <p:cNvPr id="3" name="Content Placeholder 2"/>
          <p:cNvSpPr>
            <a:spLocks noGrp="1"/>
          </p:cNvSpPr>
          <p:nvPr>
            <p:ph sz="half" idx="1"/>
          </p:nvPr>
        </p:nvSpPr>
        <p:spPr>
          <a:xfrm>
            <a:off x="762000" y="1600200"/>
            <a:ext cx="4038600" cy="4525963"/>
          </a:xfrm>
        </p:spPr>
        <p:txBody>
          <a:bodyPr>
            <a:normAutofit fontScale="70000" lnSpcReduction="20000"/>
          </a:bodyPr>
          <a:lstStyle/>
          <a:p>
            <a:r>
              <a:rPr lang="en-US" dirty="0" smtClean="0"/>
              <a:t>The Ninth Plan focused on Poverty Alleviation</a:t>
            </a:r>
          </a:p>
          <a:p>
            <a:r>
              <a:rPr lang="en-US" dirty="0" smtClean="0"/>
              <a:t>It also prepared a 20 year long term S and T Plan</a:t>
            </a:r>
          </a:p>
          <a:p>
            <a:r>
              <a:rPr lang="en-US" dirty="0" smtClean="0"/>
              <a:t>It accorded great priority to develop alternate energy and promoting information technology</a:t>
            </a:r>
          </a:p>
          <a:p>
            <a:r>
              <a:rPr lang="en-US" dirty="0" smtClean="0"/>
              <a:t>Popularizing and creating awareness for S and T</a:t>
            </a:r>
          </a:p>
          <a:p>
            <a:r>
              <a:rPr lang="en-US" dirty="0" smtClean="0"/>
              <a:t>Stressing importance of R and D in all government and </a:t>
            </a:r>
            <a:r>
              <a:rPr lang="en-US" smtClean="0"/>
              <a:t>private institutions</a:t>
            </a:r>
            <a:endParaRPr lang="en-US" dirty="0" smtClean="0"/>
          </a:p>
          <a:p>
            <a:endParaRPr lang="en-US" dirty="0"/>
          </a:p>
          <a:p>
            <a:pPr marL="457200" lvl="1" indent="0">
              <a:buNone/>
            </a:pPr>
            <a:endParaRPr lang="en-US" dirty="0"/>
          </a:p>
          <a:p>
            <a:endParaRPr lang="en-US" dirty="0"/>
          </a:p>
        </p:txBody>
      </p:sp>
      <p:sp>
        <p:nvSpPr>
          <p:cNvPr id="4" name="Content Placeholder 3"/>
          <p:cNvSpPr>
            <a:spLocks noGrp="1"/>
          </p:cNvSpPr>
          <p:nvPr>
            <p:ph sz="half" idx="2"/>
          </p:nvPr>
        </p:nvSpPr>
        <p:spPr>
          <a:xfrm>
            <a:off x="4953000" y="1600200"/>
            <a:ext cx="4038600" cy="4525963"/>
          </a:xfrm>
        </p:spPr>
        <p:txBody>
          <a:bodyPr>
            <a:normAutofit fontScale="70000" lnSpcReduction="20000"/>
          </a:bodyPr>
          <a:lstStyle/>
          <a:p>
            <a:r>
              <a:rPr lang="en-US" dirty="0" smtClean="0"/>
              <a:t>Several Acts were enacted </a:t>
            </a:r>
          </a:p>
          <a:p>
            <a:pPr lvl="1"/>
            <a:r>
              <a:rPr lang="en-US" dirty="0" smtClean="0"/>
              <a:t>Nepal Development Corporation Act, 1959</a:t>
            </a:r>
          </a:p>
          <a:p>
            <a:pPr lvl="1"/>
            <a:r>
              <a:rPr lang="en-US" dirty="0" smtClean="0"/>
              <a:t>Patent Design and Trade Mark Act, 1965</a:t>
            </a:r>
          </a:p>
          <a:p>
            <a:pPr lvl="1"/>
            <a:r>
              <a:rPr lang="en-US" dirty="0" smtClean="0"/>
              <a:t>Industrial Enterprise Act, 1981</a:t>
            </a:r>
          </a:p>
          <a:p>
            <a:pPr lvl="1"/>
            <a:r>
              <a:rPr lang="en-US" dirty="0" smtClean="0"/>
              <a:t>Foreign Investment and Technology Act, 1981</a:t>
            </a:r>
          </a:p>
          <a:p>
            <a:pPr lvl="1"/>
            <a:r>
              <a:rPr lang="en-US" dirty="0" smtClean="0"/>
              <a:t>Industrial Enterprise Act, 1982</a:t>
            </a:r>
          </a:p>
          <a:p>
            <a:pPr lvl="1"/>
            <a:r>
              <a:rPr lang="en-US" dirty="0" smtClean="0"/>
              <a:t>RONAST Act, 1992</a:t>
            </a:r>
          </a:p>
          <a:p>
            <a:pPr lvl="1"/>
            <a:r>
              <a:rPr lang="en-US" dirty="0" smtClean="0"/>
              <a:t>Aquatic Animals Protection Act, 1961</a:t>
            </a:r>
          </a:p>
          <a:p>
            <a:pPr lvl="1"/>
            <a:r>
              <a:rPr lang="en-US" dirty="0" smtClean="0"/>
              <a:t>National Parks and Wild Life Conservation Act, 1973</a:t>
            </a:r>
          </a:p>
          <a:p>
            <a:pPr lvl="1"/>
            <a:r>
              <a:rPr lang="en-US" dirty="0" smtClean="0"/>
              <a:t>Soil and Conservation Act, 1982</a:t>
            </a:r>
          </a:p>
          <a:p>
            <a:pPr lvl="1"/>
            <a:r>
              <a:rPr lang="en-US" dirty="0" smtClean="0"/>
              <a:t>Forest Act, 1993</a:t>
            </a:r>
          </a:p>
          <a:p>
            <a:r>
              <a:rPr lang="en-US" dirty="0" smtClean="0"/>
              <a:t>Establishment of New Ministry of Science </a:t>
            </a:r>
            <a:r>
              <a:rPr lang="en-US" smtClean="0"/>
              <a:t>and Technology</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54561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TECHNOLOGY POLICY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Need of science policy was felt since the  sixties</a:t>
            </a:r>
          </a:p>
          <a:p>
            <a:r>
              <a:rPr lang="en-US" dirty="0" smtClean="0"/>
              <a:t>But the first policy was prepared in 1988</a:t>
            </a:r>
          </a:p>
          <a:p>
            <a:r>
              <a:rPr lang="en-US" dirty="0" smtClean="0"/>
              <a:t>It was endorsed by the Government in 1989</a:t>
            </a:r>
          </a:p>
          <a:p>
            <a:r>
              <a:rPr lang="en-US" dirty="0" smtClean="0"/>
              <a:t>It clearly defined the objectives, priorities, plans of actions, strategies, infrastructure, administrative, financial measures, organizational framework and rescue mobilizations	</a:t>
            </a:r>
          </a:p>
          <a:p>
            <a:r>
              <a:rPr lang="en-US" dirty="0"/>
              <a:t>It had focused on </a:t>
            </a:r>
            <a:endParaRPr lang="en-US" dirty="0" smtClean="0"/>
          </a:p>
          <a:p>
            <a:pPr lvl="1"/>
            <a:r>
              <a:rPr lang="en-US" dirty="0" smtClean="0"/>
              <a:t>proper </a:t>
            </a:r>
            <a:r>
              <a:rPr lang="en-US" dirty="0"/>
              <a:t>resource utilization and development, </a:t>
            </a:r>
            <a:endParaRPr lang="en-US" dirty="0" smtClean="0"/>
          </a:p>
          <a:p>
            <a:pPr lvl="1"/>
            <a:r>
              <a:rPr lang="en-US" dirty="0" smtClean="0"/>
              <a:t>technology </a:t>
            </a:r>
            <a:r>
              <a:rPr lang="en-US" dirty="0"/>
              <a:t>transfer, </a:t>
            </a:r>
            <a:endParaRPr lang="en-US" dirty="0" smtClean="0"/>
          </a:p>
          <a:p>
            <a:pPr lvl="1"/>
            <a:r>
              <a:rPr lang="en-US" dirty="0" smtClean="0"/>
              <a:t>quality </a:t>
            </a:r>
            <a:r>
              <a:rPr lang="en-US" dirty="0"/>
              <a:t>manpower development and promotion, </a:t>
            </a:r>
            <a:endParaRPr lang="en-US" dirty="0" smtClean="0"/>
          </a:p>
          <a:p>
            <a:pPr lvl="1"/>
            <a:r>
              <a:rPr lang="en-US" dirty="0" smtClean="0"/>
              <a:t>extension </a:t>
            </a:r>
            <a:r>
              <a:rPr lang="en-US" dirty="0"/>
              <a:t>and participation in S &amp;T Development. </a:t>
            </a:r>
          </a:p>
          <a:p>
            <a:endParaRPr lang="en-US" dirty="0"/>
          </a:p>
          <a:p>
            <a:r>
              <a:rPr lang="en-US" dirty="0" smtClean="0"/>
              <a:t>Despite </a:t>
            </a:r>
            <a:r>
              <a:rPr lang="en-US" dirty="0"/>
              <a:t>this, it did not specifically mention about the implementing mechanism for example a separate ministry of Science and Technology.</a:t>
            </a:r>
          </a:p>
        </p:txBody>
      </p:sp>
    </p:spTree>
    <p:extLst>
      <p:ext uri="{BB962C8B-B14F-4D97-AF65-F5344CB8AC3E}">
        <p14:creationId xmlns:p14="http://schemas.microsoft.com/office/powerpoint/2010/main" val="630229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TECHNOLOGY POLICY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After the establishment of the Ministry of Science and Technology, yet another Policy was framed. </a:t>
            </a:r>
          </a:p>
          <a:p>
            <a:r>
              <a:rPr lang="en-US" dirty="0"/>
              <a:t>Its objectives were </a:t>
            </a:r>
          </a:p>
          <a:p>
            <a:pPr lvl="1"/>
            <a:r>
              <a:rPr lang="en-US" dirty="0"/>
              <a:t>To enhance national capability by developing and utilizing knowledge, skill and competence in the field of Science and Technology </a:t>
            </a:r>
          </a:p>
          <a:p>
            <a:pPr lvl="1"/>
            <a:r>
              <a:rPr lang="en-US" dirty="0"/>
              <a:t>To contribute in the reduction of poverty by improving economic and social condition of the people at large through sustainable use of natural resources and means and conservation of the environment </a:t>
            </a:r>
          </a:p>
          <a:p>
            <a:pPr lvl="1"/>
            <a:r>
              <a:rPr lang="en-US" dirty="0"/>
              <a:t>To take the nation in competitive advantage by utmost development of Science and Technology.</a:t>
            </a:r>
          </a:p>
          <a:p>
            <a:r>
              <a:rPr lang="en-US" dirty="0" smtClean="0"/>
              <a:t>It had four pronged S &amp; T development approach through</a:t>
            </a:r>
          </a:p>
          <a:p>
            <a:pPr lvl="1"/>
            <a:r>
              <a:rPr lang="en-US" dirty="0" smtClean="0"/>
              <a:t>Research and development</a:t>
            </a:r>
          </a:p>
          <a:p>
            <a:pPr lvl="1"/>
            <a:r>
              <a:rPr lang="en-US" dirty="0" smtClean="0"/>
              <a:t>Technology transfer</a:t>
            </a:r>
          </a:p>
          <a:p>
            <a:pPr lvl="1"/>
            <a:r>
              <a:rPr lang="en-US" dirty="0" smtClean="0"/>
              <a:t>Human resource development</a:t>
            </a:r>
          </a:p>
          <a:p>
            <a:pPr lvl="1"/>
            <a:r>
              <a:rPr lang="en-US" dirty="0" smtClean="0"/>
              <a:t>S&amp; T promotion development</a:t>
            </a:r>
            <a:endParaRPr lang="en-US" dirty="0"/>
          </a:p>
        </p:txBody>
      </p:sp>
    </p:spTree>
    <p:extLst>
      <p:ext uri="{BB962C8B-B14F-4D97-AF65-F5344CB8AC3E}">
        <p14:creationId xmlns:p14="http://schemas.microsoft.com/office/powerpoint/2010/main" val="1271470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TECHNOLOGY AND INNOVATION POLICY-2076</a:t>
            </a:r>
            <a:endParaRPr lang="en-US" dirty="0"/>
          </a:p>
        </p:txBody>
      </p:sp>
      <p:sp>
        <p:nvSpPr>
          <p:cNvPr id="3" name="Content Placeholder 2"/>
          <p:cNvSpPr>
            <a:spLocks noGrp="1"/>
          </p:cNvSpPr>
          <p:nvPr>
            <p:ph idx="1"/>
          </p:nvPr>
        </p:nvSpPr>
        <p:spPr/>
        <p:txBody>
          <a:bodyPr>
            <a:normAutofit fontScale="25000" lnSpcReduction="20000"/>
          </a:bodyPr>
          <a:lstStyle/>
          <a:p>
            <a:r>
              <a:rPr lang="en-US" sz="8000" dirty="0" smtClean="0"/>
              <a:t>Very recently the Science, Technology and now the Innovation Policy has been prepared</a:t>
            </a:r>
          </a:p>
          <a:p>
            <a:r>
              <a:rPr lang="en-US" sz="8000" dirty="0" smtClean="0"/>
              <a:t>Its vision is </a:t>
            </a:r>
            <a:r>
              <a:rPr lang="en-US" sz="8000" b="1" dirty="0" smtClean="0"/>
              <a:t>science, technology and innovation for sustainable development and prosperity</a:t>
            </a:r>
          </a:p>
          <a:p>
            <a:r>
              <a:rPr lang="en-US" sz="8000" dirty="0" smtClean="0"/>
              <a:t>It has committed to raise the investment of </a:t>
            </a:r>
            <a:r>
              <a:rPr lang="en-US" sz="8000" b="1" dirty="0" smtClean="0"/>
              <a:t>1 per cent of GDP</a:t>
            </a:r>
          </a:p>
          <a:p>
            <a:r>
              <a:rPr lang="en-US" sz="8000" dirty="0" smtClean="0"/>
              <a:t>Its </a:t>
            </a:r>
            <a:r>
              <a:rPr lang="en-US" sz="8000" dirty="0"/>
              <a:t>objectives </a:t>
            </a:r>
            <a:r>
              <a:rPr lang="en-US" sz="8000" dirty="0" smtClean="0"/>
              <a:t>are </a:t>
            </a:r>
            <a:endParaRPr lang="en-US" sz="8000" dirty="0"/>
          </a:p>
          <a:p>
            <a:pPr lvl="1"/>
            <a:r>
              <a:rPr lang="en-US" sz="6400" dirty="0"/>
              <a:t>To </a:t>
            </a:r>
            <a:r>
              <a:rPr lang="en-US" sz="6400" dirty="0" smtClean="0"/>
              <a:t>raise the national production through the use of science, technology and innovation</a:t>
            </a:r>
          </a:p>
          <a:p>
            <a:pPr lvl="1"/>
            <a:r>
              <a:rPr lang="en-US" sz="6400" dirty="0" smtClean="0"/>
              <a:t>To develop knowledge based entrepreneurship through the use of cutting edge technology, guarantee in investment and infrastructure development</a:t>
            </a:r>
          </a:p>
          <a:p>
            <a:pPr lvl="1"/>
            <a:r>
              <a:rPr lang="en-US" sz="6400" dirty="0" smtClean="0"/>
              <a:t>To develop scientific expertise and technological manpower by upgrading and modernizing the indigenous technology, developing the scientific culture and research oriented education</a:t>
            </a:r>
          </a:p>
          <a:p>
            <a:pPr lvl="1"/>
            <a:endParaRPr lang="en-US" dirty="0"/>
          </a:p>
          <a:p>
            <a:r>
              <a:rPr lang="en-US" sz="8000" dirty="0" smtClean="0"/>
              <a:t>It had the following working policies</a:t>
            </a:r>
          </a:p>
          <a:p>
            <a:pPr lvl="1"/>
            <a:r>
              <a:rPr lang="en-US" sz="6400" dirty="0" smtClean="0"/>
              <a:t>Production and Production growth</a:t>
            </a:r>
          </a:p>
          <a:p>
            <a:pPr lvl="1"/>
            <a:r>
              <a:rPr lang="en-US" sz="6400" dirty="0" smtClean="0"/>
              <a:t>Promotion of knowledge and manpower mobilization</a:t>
            </a:r>
          </a:p>
          <a:p>
            <a:pPr lvl="1"/>
            <a:r>
              <a:rPr lang="en-US" sz="6400" dirty="0" smtClean="0"/>
              <a:t>Capacity development and promotion of entrepreneurship</a:t>
            </a:r>
          </a:p>
          <a:p>
            <a:pPr lvl="1"/>
            <a:r>
              <a:rPr lang="en-US" sz="6400" dirty="0" smtClean="0"/>
              <a:t>Infrastructure Development and safety</a:t>
            </a:r>
          </a:p>
          <a:p>
            <a:pPr lvl="1"/>
            <a:r>
              <a:rPr lang="en-US" sz="6400" dirty="0" smtClean="0"/>
              <a:t>Institutional Development and Coordination</a:t>
            </a:r>
            <a:endParaRPr lang="en-US" sz="6400" dirty="0"/>
          </a:p>
        </p:txBody>
      </p:sp>
    </p:spTree>
    <p:extLst>
      <p:ext uri="{BB962C8B-B14F-4D97-AF65-F5344CB8AC3E}">
        <p14:creationId xmlns:p14="http://schemas.microsoft.com/office/powerpoint/2010/main" val="10967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haktapur" pitchFamily="2" charset="0"/>
              </a:rPr>
              <a:t>SCIENCE IN RAMAYAN AND MAHABHARAT</a:t>
            </a:r>
            <a:endParaRPr lang="en-US" dirty="0">
              <a:latin typeface="Bhaktapur" pitchFamily="2" charset="0"/>
            </a:endParaRPr>
          </a:p>
        </p:txBody>
      </p:sp>
      <p:sp>
        <p:nvSpPr>
          <p:cNvPr id="3" name="Content Placeholder 2"/>
          <p:cNvSpPr>
            <a:spLocks noGrp="1"/>
          </p:cNvSpPr>
          <p:nvPr>
            <p:ph sz="half" idx="1"/>
          </p:nvPr>
        </p:nvSpPr>
        <p:spPr/>
        <p:txBody>
          <a:bodyPr>
            <a:normAutofit lnSpcReduction="10000"/>
          </a:bodyPr>
          <a:lstStyle/>
          <a:p>
            <a:r>
              <a:rPr lang="en-US" dirty="0" smtClean="0">
                <a:latin typeface="Bhaktapur" pitchFamily="2" charset="0"/>
              </a:rPr>
              <a:t>RAMAYAN(BC 5314)</a:t>
            </a:r>
          </a:p>
          <a:p>
            <a:pPr lvl="1"/>
            <a:r>
              <a:rPr lang="en-US" b="1" dirty="0">
                <a:latin typeface="Kantipur" pitchFamily="2" charset="0"/>
              </a:rPr>
              <a:t>1fg </a:t>
            </a:r>
            <a:r>
              <a:rPr lang="en-US" b="1" dirty="0" err="1">
                <a:latin typeface="Kantipur" pitchFamily="2" charset="0"/>
              </a:rPr>
              <a:t>s'g</a:t>
            </a:r>
            <a:r>
              <a:rPr lang="en-US" b="1" dirty="0">
                <a:latin typeface="Kantipur" pitchFamily="2" charset="0"/>
              </a:rPr>
              <a:t> slxG5 </a:t>
            </a:r>
            <a:r>
              <a:rPr lang="en-US" b="1" dirty="0" err="1">
                <a:latin typeface="Kantipur" pitchFamily="2" charset="0"/>
              </a:rPr>
              <a:t>lkml</a:t>
            </a:r>
            <a:r>
              <a:rPr lang="en-US" b="1" dirty="0">
                <a:latin typeface="Kantipur" pitchFamily="2" charset="0"/>
              </a:rPr>
              <a:t>/ </a:t>
            </a:r>
            <a:r>
              <a:rPr lang="en-US" b="1" dirty="0" err="1">
                <a:latin typeface="Kantipur" pitchFamily="2" charset="0"/>
              </a:rPr>
              <a:t>s'g</a:t>
            </a:r>
            <a:r>
              <a:rPr lang="en-US" b="1" dirty="0">
                <a:latin typeface="Kantipur" pitchFamily="2" charset="0"/>
              </a:rPr>
              <a:t> t slxG5 lj1fg, </a:t>
            </a:r>
            <a:r>
              <a:rPr lang="en-US" b="1" dirty="0" err="1">
                <a:latin typeface="Kantipur" pitchFamily="2" charset="0"/>
              </a:rPr>
              <a:t>hflGbg</a:t>
            </a:r>
            <a:r>
              <a:rPr lang="en-US" b="1" dirty="0">
                <a:latin typeface="Kantipur" pitchFamily="2" charset="0"/>
              </a:rPr>
              <a:t> s]</a:t>
            </a:r>
            <a:r>
              <a:rPr lang="en-US" b="1" dirty="0" err="1">
                <a:latin typeface="Kantipur" pitchFamily="2" charset="0"/>
              </a:rPr>
              <a:t>xL</a:t>
            </a:r>
            <a:r>
              <a:rPr lang="en-US" b="1" dirty="0">
                <a:latin typeface="Kantipur" pitchFamily="2" charset="0"/>
              </a:rPr>
              <a:t> d </a:t>
            </a:r>
            <a:r>
              <a:rPr lang="en-US" b="1" dirty="0" err="1">
                <a:latin typeface="Kantipur" pitchFamily="2" charset="0"/>
              </a:rPr>
              <a:t>lj</a:t>
            </a:r>
            <a:r>
              <a:rPr lang="en-US" b="1" dirty="0">
                <a:latin typeface="Kantipur" pitchFamily="2" charset="0"/>
              </a:rPr>
              <a:t>;] t 7"nf] 5 c1fg</a:t>
            </a:r>
            <a:endParaRPr lang="en-US" dirty="0" smtClean="0">
              <a:latin typeface="Kantipur" pitchFamily="2" charset="0"/>
            </a:endParaRPr>
          </a:p>
          <a:p>
            <a:r>
              <a:rPr lang="en-US" dirty="0" smtClean="0">
                <a:latin typeface="Bhaktapur" pitchFamily="2" charset="0"/>
              </a:rPr>
              <a:t>GEETA</a:t>
            </a:r>
          </a:p>
          <a:p>
            <a:pPr lvl="1"/>
            <a:r>
              <a:rPr lang="en-US" b="1" dirty="0">
                <a:latin typeface="Kantipur" pitchFamily="2" charset="0"/>
              </a:rPr>
              <a:t>Ob+ t' t] </a:t>
            </a:r>
            <a:r>
              <a:rPr lang="en-US" b="1" dirty="0" err="1">
                <a:latin typeface="Kantipur" pitchFamily="2" charset="0"/>
              </a:rPr>
              <a:t>u'Xotd</a:t>
            </a:r>
            <a:r>
              <a:rPr lang="en-US" b="1" dirty="0">
                <a:latin typeface="Kantipur" pitchFamily="2" charset="0"/>
              </a:rPr>
              <a:t>+ </a:t>
            </a:r>
            <a:r>
              <a:rPr lang="en-US" b="1" dirty="0" err="1">
                <a:latin typeface="Kantipur" pitchFamily="2" charset="0"/>
              </a:rPr>
              <a:t>k|jIofDo</a:t>
            </a:r>
            <a:r>
              <a:rPr lang="en-US" b="1" dirty="0">
                <a:latin typeface="Kantipur" pitchFamily="2" charset="0"/>
              </a:rPr>
              <a:t> g;'</a:t>
            </a:r>
            <a:r>
              <a:rPr lang="en-US" b="1" dirty="0" err="1">
                <a:latin typeface="Kantipur" pitchFamily="2" charset="0"/>
              </a:rPr>
              <a:t>oj</a:t>
            </a:r>
            <a:r>
              <a:rPr lang="en-US" b="1" dirty="0">
                <a:latin typeface="Kantipur" pitchFamily="2" charset="0"/>
              </a:rPr>
              <a:t>] . 1fg lj1fg;lxt+ oH1fTjf </a:t>
            </a:r>
            <a:r>
              <a:rPr lang="en-US" b="1" dirty="0" err="1">
                <a:latin typeface="Kantipur" pitchFamily="2" charset="0"/>
              </a:rPr>
              <a:t>df</a:t>
            </a:r>
            <a:r>
              <a:rPr lang="en-US" b="1" dirty="0">
                <a:latin typeface="Kantipur" pitchFamily="2" charset="0"/>
              </a:rPr>
              <a:t>]Io;]</a:t>
            </a:r>
            <a:r>
              <a:rPr lang="en-US" b="1" dirty="0" err="1">
                <a:latin typeface="Kantipur" pitchFamily="2" charset="0"/>
              </a:rPr>
              <a:t>sz'eft</a:t>
            </a:r>
            <a:r>
              <a:rPr lang="en-US" b="1" dirty="0">
                <a:latin typeface="Kantipur" pitchFamily="2" charset="0"/>
              </a:rPr>
              <a:t>\ </a:t>
            </a:r>
            <a:endParaRPr lang="en-US" b="1" dirty="0" smtClean="0">
              <a:latin typeface="Kantipur" pitchFamily="2" charset="0"/>
            </a:endParaRPr>
          </a:p>
          <a:p>
            <a:pPr lvl="2"/>
            <a:r>
              <a:rPr lang="en-US" dirty="0" err="1" smtClean="0">
                <a:latin typeface="Kantipur" pitchFamily="2" charset="0"/>
              </a:rPr>
              <a:t>ltdLnfO</a:t>
            </a:r>
            <a:r>
              <a:rPr lang="en-US" dirty="0" smtClean="0">
                <a:latin typeface="Kantipur" pitchFamily="2" charset="0"/>
              </a:rPr>
              <a:t>{ ;lj1fg 1fg eG5' ;a} ;'g</a:t>
            </a:r>
          </a:p>
          <a:p>
            <a:pPr lvl="2"/>
            <a:r>
              <a:rPr lang="en-US" dirty="0" err="1" smtClean="0">
                <a:latin typeface="Kantipur" pitchFamily="2" charset="0"/>
              </a:rPr>
              <a:t>h'g</a:t>
            </a:r>
            <a:r>
              <a:rPr lang="en-US" dirty="0" smtClean="0">
                <a:latin typeface="Kantipur" pitchFamily="2" charset="0"/>
              </a:rPr>
              <a:t> </a:t>
            </a:r>
            <a:r>
              <a:rPr lang="en-US" dirty="0" err="1" smtClean="0">
                <a:latin typeface="Kantipur" pitchFamily="2" charset="0"/>
              </a:rPr>
              <a:t>hfg</a:t>
            </a:r>
            <a:r>
              <a:rPr lang="en-US" dirty="0" smtClean="0">
                <a:latin typeface="Kantipur" pitchFamily="2" charset="0"/>
              </a:rPr>
              <a:t>] kl5 </a:t>
            </a:r>
            <a:r>
              <a:rPr lang="en-US" dirty="0" err="1" smtClean="0">
                <a:latin typeface="Kantipur" pitchFamily="2" charset="0"/>
              </a:rPr>
              <a:t>hfGg</a:t>
            </a:r>
            <a:r>
              <a:rPr lang="en-US" dirty="0" smtClean="0">
                <a:latin typeface="Kantipur" pitchFamily="2" charset="0"/>
              </a:rPr>
              <a:t> </a:t>
            </a:r>
            <a:r>
              <a:rPr lang="en-US" dirty="0" err="1" smtClean="0">
                <a:latin typeface="Kantipur" pitchFamily="2" charset="0"/>
              </a:rPr>
              <a:t>af“sL</a:t>
            </a:r>
            <a:r>
              <a:rPr lang="en-US" dirty="0" smtClean="0">
                <a:latin typeface="Kantipur" pitchFamily="2" charset="0"/>
              </a:rPr>
              <a:t> So} </a:t>
            </a:r>
            <a:r>
              <a:rPr lang="en-US" dirty="0" err="1" smtClean="0">
                <a:latin typeface="Kantipur" pitchFamily="2" charset="0"/>
              </a:rPr>
              <a:t>x'Gg</a:t>
            </a:r>
            <a:r>
              <a:rPr lang="en-US" dirty="0" smtClean="0">
                <a:latin typeface="Kantipur" pitchFamily="2" charset="0"/>
              </a:rPr>
              <a:t> </a:t>
            </a:r>
            <a:r>
              <a:rPr lang="en-US" dirty="0" err="1" smtClean="0">
                <a:latin typeface="Kantipur" pitchFamily="2" charset="0"/>
              </a:rPr>
              <a:t>ch</a:t>
            </a:r>
            <a:r>
              <a:rPr lang="en-US" dirty="0" smtClean="0">
                <a:latin typeface="Kantipur" pitchFamily="2" charset="0"/>
              </a:rPr>
              <a:t>'{g</a:t>
            </a:r>
          </a:p>
          <a:p>
            <a:pPr lvl="1"/>
            <a:endParaRPr lang="en-US" dirty="0">
              <a:latin typeface="Kantipur" pitchFamily="2" charset="0"/>
            </a:endParaRPr>
          </a:p>
        </p:txBody>
      </p:sp>
      <p:pic>
        <p:nvPicPr>
          <p:cNvPr id="1026" name="Picture 2" descr="C:\Users\dell\Desktop\gita-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567092"/>
            <a:ext cx="1893603" cy="2553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024" y="1600200"/>
            <a:ext cx="2442753" cy="188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48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IN S&amp;T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was 0.135% of GDP (42.7 million) in 1980-81</a:t>
            </a:r>
          </a:p>
          <a:p>
            <a:r>
              <a:rPr lang="en-US" dirty="0" smtClean="0"/>
              <a:t>It jumped to 0.478 % (834.4 million) in 1992-93</a:t>
            </a:r>
          </a:p>
          <a:p>
            <a:r>
              <a:rPr lang="en-US" dirty="0" smtClean="0"/>
              <a:t>It again slumped to 0.338 %(801.4 million) in 1999</a:t>
            </a:r>
          </a:p>
          <a:p>
            <a:r>
              <a:rPr lang="en-US" dirty="0" smtClean="0"/>
              <a:t>It is 0.38 per cent of GDP</a:t>
            </a:r>
          </a:p>
          <a:p>
            <a:r>
              <a:rPr lang="en-US" dirty="0" smtClean="0"/>
              <a:t>Britain spend 1.7 per cent of GDP</a:t>
            </a:r>
          </a:p>
          <a:p>
            <a:r>
              <a:rPr lang="en-US" dirty="0" smtClean="0"/>
              <a:t>China spends 2.75 per cent of GDP</a:t>
            </a:r>
          </a:p>
          <a:p>
            <a:r>
              <a:rPr lang="en-US" dirty="0" smtClean="0"/>
              <a:t>India spends 0.7 per cent of GDP but they are soon spiking it to 2 per cent with the new policy</a:t>
            </a:r>
          </a:p>
          <a:p>
            <a:endParaRPr lang="en-US" dirty="0"/>
          </a:p>
        </p:txBody>
      </p:sp>
    </p:spTree>
    <p:extLst>
      <p:ext uri="{BB962C8B-B14F-4D97-AF65-F5344CB8AC3E}">
        <p14:creationId xmlns:p14="http://schemas.microsoft.com/office/powerpoint/2010/main" val="1522185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PATENTS AND PUBLICATIONS</a:t>
            </a:r>
            <a:endParaRPr lang="en-US" dirty="0"/>
          </a:p>
        </p:txBody>
      </p:sp>
      <p:sp>
        <p:nvSpPr>
          <p:cNvPr id="3" name="Content Placeholder 2"/>
          <p:cNvSpPr>
            <a:spLocks noGrp="1"/>
          </p:cNvSpPr>
          <p:nvPr>
            <p:ph sz="half" idx="1"/>
          </p:nvPr>
        </p:nvSpPr>
        <p:spPr/>
        <p:txBody>
          <a:bodyPr/>
          <a:lstStyle/>
          <a:p>
            <a:r>
              <a:rPr lang="en-US" dirty="0" smtClean="0"/>
              <a:t>Patents</a:t>
            </a:r>
          </a:p>
          <a:p>
            <a:pPr lvl="1"/>
            <a:r>
              <a:rPr lang="en-US" dirty="0" smtClean="0"/>
              <a:t>Only 74 patents in 2014</a:t>
            </a:r>
          </a:p>
          <a:p>
            <a:pPr lvl="1"/>
            <a:r>
              <a:rPr lang="en-US" dirty="0" smtClean="0"/>
              <a:t>Most of them by foreigners</a:t>
            </a:r>
          </a:p>
          <a:p>
            <a:pPr lvl="1"/>
            <a:endParaRPr lang="en-US" dirty="0"/>
          </a:p>
        </p:txBody>
      </p:sp>
      <p:sp>
        <p:nvSpPr>
          <p:cNvPr id="4" name="Content Placeholder 3"/>
          <p:cNvSpPr>
            <a:spLocks noGrp="1"/>
          </p:cNvSpPr>
          <p:nvPr>
            <p:ph sz="half" idx="2"/>
          </p:nvPr>
        </p:nvSpPr>
        <p:spPr/>
        <p:txBody>
          <a:bodyPr/>
          <a:lstStyle/>
          <a:p>
            <a:r>
              <a:rPr lang="en-US" dirty="0" smtClean="0"/>
              <a:t>Publications</a:t>
            </a:r>
          </a:p>
          <a:p>
            <a:pPr lvl="1"/>
            <a:r>
              <a:rPr lang="en-US" dirty="0" smtClean="0"/>
              <a:t>6279 articles published since 1969 to 2014</a:t>
            </a:r>
          </a:p>
          <a:p>
            <a:pPr lvl="1"/>
            <a:r>
              <a:rPr lang="en-US" dirty="0" smtClean="0"/>
              <a:t>Only one journal ( Journal of Nepal Medical Association) has been indexed in SCI</a:t>
            </a:r>
            <a:endParaRPr lang="en-US" dirty="0"/>
          </a:p>
        </p:txBody>
      </p:sp>
    </p:spTree>
    <p:extLst>
      <p:ext uri="{BB962C8B-B14F-4D97-AF65-F5344CB8AC3E}">
        <p14:creationId xmlns:p14="http://schemas.microsoft.com/office/powerpoint/2010/main" val="1477543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 &amp; T STUDENTS IN HIGHER EDUCATION</a:t>
            </a:r>
            <a:endParaRPr lang="en-US" dirty="0"/>
          </a:p>
        </p:txBody>
      </p:sp>
      <p:sp>
        <p:nvSpPr>
          <p:cNvPr id="3" name="Content Placeholder 2"/>
          <p:cNvSpPr>
            <a:spLocks noGrp="1"/>
          </p:cNvSpPr>
          <p:nvPr>
            <p:ph sz="half" idx="1"/>
          </p:nvPr>
        </p:nvSpPr>
        <p:spPr/>
        <p:txBody>
          <a:bodyPr/>
          <a:lstStyle/>
          <a:p>
            <a:r>
              <a:rPr lang="en-US" dirty="0" smtClean="0"/>
              <a:t>S &amp; T Manpower is just 24% (88847 out of 371184)</a:t>
            </a:r>
          </a:p>
          <a:p>
            <a:r>
              <a:rPr lang="en-US" smtClean="0"/>
              <a:t>60-40 </a:t>
            </a:r>
            <a:r>
              <a:rPr lang="en-US" dirty="0" smtClean="0"/>
              <a:t>per cent is the ideal </a:t>
            </a:r>
          </a:p>
          <a:p>
            <a:endParaRPr lang="en-US" dirty="0"/>
          </a:p>
        </p:txBody>
      </p:sp>
      <p:sp>
        <p:nvSpPr>
          <p:cNvPr id="4" name="Content Placeholder 3"/>
          <p:cNvSpPr>
            <a:spLocks noGrp="1"/>
          </p:cNvSpPr>
          <p:nvPr>
            <p:ph sz="half" idx="2"/>
          </p:nvPr>
        </p:nvSpPr>
        <p:spPr/>
        <p:txBody>
          <a:bodyPr/>
          <a:lstStyle/>
          <a:p>
            <a:r>
              <a:rPr lang="en-US" sz="1600" b="1" dirty="0" err="1" smtClean="0"/>
              <a:t>Ayurved</a:t>
            </a:r>
            <a:r>
              <a:rPr lang="en-US" sz="1600" b="1" dirty="0" smtClean="0"/>
              <a:t>		451</a:t>
            </a:r>
          </a:p>
          <a:p>
            <a:r>
              <a:rPr lang="en-US" sz="1600" b="1" dirty="0" smtClean="0"/>
              <a:t>Forestry		360</a:t>
            </a:r>
          </a:p>
          <a:p>
            <a:r>
              <a:rPr lang="en-US" sz="1600" b="1" dirty="0" smtClean="0"/>
              <a:t>Agri. &amp; Animal Sciences	2629</a:t>
            </a:r>
          </a:p>
          <a:p>
            <a:r>
              <a:rPr lang="en-US" sz="1600" dirty="0" smtClean="0"/>
              <a:t>Sanskrit		251</a:t>
            </a:r>
          </a:p>
          <a:p>
            <a:r>
              <a:rPr lang="en-US" sz="1600" dirty="0" smtClean="0"/>
              <a:t>Law			1236</a:t>
            </a:r>
          </a:p>
          <a:p>
            <a:r>
              <a:rPr lang="en-US" sz="1600" b="1" dirty="0" smtClean="0"/>
              <a:t>Medicine		25754</a:t>
            </a:r>
          </a:p>
          <a:p>
            <a:r>
              <a:rPr lang="en-US" sz="1600" b="1" dirty="0" smtClean="0"/>
              <a:t>Engineering		28019</a:t>
            </a:r>
          </a:p>
          <a:p>
            <a:r>
              <a:rPr lang="en-US" sz="1600" b="1" dirty="0" smtClean="0"/>
              <a:t>Science and Technology	31634</a:t>
            </a:r>
          </a:p>
          <a:p>
            <a:r>
              <a:rPr lang="en-US" sz="1600" dirty="0" smtClean="0"/>
              <a:t>Humanities and Soc. Sc.	49179</a:t>
            </a:r>
          </a:p>
          <a:p>
            <a:r>
              <a:rPr lang="en-US" sz="1600" dirty="0" smtClean="0"/>
              <a:t>Management		147949</a:t>
            </a:r>
          </a:p>
          <a:p>
            <a:r>
              <a:rPr lang="en-US" sz="1600" dirty="0" smtClean="0"/>
              <a:t>Education		83610</a:t>
            </a:r>
          </a:p>
          <a:p>
            <a:r>
              <a:rPr lang="en-US" sz="1600" dirty="0" smtClean="0"/>
              <a:t>Others			142</a:t>
            </a:r>
          </a:p>
          <a:p>
            <a:r>
              <a:rPr lang="en-US" sz="1600" dirty="0" smtClean="0"/>
              <a:t>Total			371184		</a:t>
            </a:r>
          </a:p>
          <a:p>
            <a:pPr marL="0" indent="0" algn="ctr">
              <a:buNone/>
            </a:pPr>
            <a:r>
              <a:rPr lang="en-US" sz="1200" dirty="0" smtClean="0"/>
              <a:t>(Source: Nepal in figures, 2017)</a:t>
            </a:r>
            <a:endParaRPr lang="en-US" sz="1200" dirty="0"/>
          </a:p>
        </p:txBody>
      </p:sp>
    </p:spTree>
    <p:extLst>
      <p:ext uri="{BB962C8B-B14F-4D97-AF65-F5344CB8AC3E}">
        <p14:creationId xmlns:p14="http://schemas.microsoft.com/office/powerpoint/2010/main" val="2377743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AND TECHNOLOGY IN THE CONSTITUTION</a:t>
            </a:r>
            <a:endParaRPr lang="en-US" dirty="0"/>
          </a:p>
        </p:txBody>
      </p:sp>
      <p:sp>
        <p:nvSpPr>
          <p:cNvPr id="3" name="Content Placeholder 2"/>
          <p:cNvSpPr>
            <a:spLocks noGrp="1"/>
          </p:cNvSpPr>
          <p:nvPr>
            <p:ph idx="1"/>
          </p:nvPr>
        </p:nvSpPr>
        <p:spPr/>
        <p:txBody>
          <a:bodyPr/>
          <a:lstStyle/>
          <a:p>
            <a:r>
              <a:rPr lang="en-US" dirty="0" smtClean="0"/>
              <a:t>List of the rights of the Federal Government</a:t>
            </a:r>
          </a:p>
          <a:p>
            <a:pPr lvl="1"/>
            <a:r>
              <a:rPr lang="en-US" dirty="0" smtClean="0"/>
              <a:t>Academies of the central level</a:t>
            </a:r>
          </a:p>
          <a:p>
            <a:pPr lvl="1"/>
            <a:endParaRPr lang="en-US" dirty="0" smtClean="0"/>
          </a:p>
          <a:p>
            <a:endParaRPr lang="en-US" dirty="0" smtClean="0"/>
          </a:p>
          <a:p>
            <a:r>
              <a:rPr lang="en-US" dirty="0" smtClean="0"/>
              <a:t>List of the rights of the Federal and Provincial Government</a:t>
            </a:r>
          </a:p>
          <a:p>
            <a:pPr lvl="1"/>
            <a:r>
              <a:rPr lang="en-US" dirty="0" smtClean="0"/>
              <a:t>Scientific Research, Science and Technology,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1038290"/>
            <a:ext cx="8229600" cy="857250"/>
          </a:xfrm>
        </p:spPr>
        <p:txBody>
          <a:bodyPr>
            <a:normAutofit fontScale="90000"/>
          </a:bodyPr>
          <a:lstStyle/>
          <a:p>
            <a:pPr algn="ctr" eaLnBrk="1" hangingPunct="1"/>
            <a:r>
              <a:rPr lang="en-US" altLang="en-US" dirty="0" smtClean="0"/>
              <a:t>SCIENCE, TECHNOLOGY AND INNOVATION</a:t>
            </a:r>
          </a:p>
        </p:txBody>
      </p:sp>
      <p:sp>
        <p:nvSpPr>
          <p:cNvPr id="7171" name="Rectangle 5"/>
          <p:cNvSpPr>
            <a:spLocks noGrp="1" noChangeArrowheads="1"/>
          </p:cNvSpPr>
          <p:nvPr>
            <p:ph type="body" sz="half" idx="1"/>
          </p:nvPr>
        </p:nvSpPr>
        <p:spPr/>
        <p:txBody>
          <a:bodyPr>
            <a:normAutofit/>
          </a:bodyPr>
          <a:lstStyle/>
          <a:p>
            <a:pPr eaLnBrk="1" hangingPunct="1"/>
            <a:endParaRPr lang="en-US" altLang="en-US" dirty="0" smtClean="0"/>
          </a:p>
          <a:p>
            <a:pPr eaLnBrk="1" hangingPunct="1"/>
            <a:r>
              <a:rPr lang="en-US" altLang="en-US" dirty="0" smtClean="0"/>
              <a:t>Global Innovation Index</a:t>
            </a:r>
            <a:endParaRPr lang="en-US" altLang="en-US" dirty="0"/>
          </a:p>
          <a:p>
            <a:pPr eaLnBrk="1" hangingPunct="1"/>
            <a:r>
              <a:rPr lang="en-US" altLang="en-US" dirty="0" smtClean="0"/>
              <a:t>Nepal</a:t>
            </a:r>
          </a:p>
          <a:p>
            <a:pPr lvl="1"/>
            <a:r>
              <a:rPr lang="en-US" altLang="en-US" dirty="0" smtClean="0"/>
              <a:t>Jumped from 109 to 95</a:t>
            </a:r>
          </a:p>
        </p:txBody>
      </p:sp>
      <p:graphicFrame>
        <p:nvGraphicFramePr>
          <p:cNvPr id="6" name="Content Placeholder 3"/>
          <p:cNvGraphicFramePr>
            <a:graphicFrameLocks noGrp="1"/>
          </p:cNvGraphicFramePr>
          <p:nvPr>
            <p:ph type="clipArt" sz="half" idx="2"/>
            <p:extLst>
              <p:ext uri="{D42A27DB-BD31-4B8C-83A1-F6EECF244321}">
                <p14:modId xmlns:p14="http://schemas.microsoft.com/office/powerpoint/2010/main" val="27698330"/>
              </p:ext>
            </p:extLst>
          </p:nvPr>
        </p:nvGraphicFramePr>
        <p:xfrm>
          <a:off x="4415790" y="2819400"/>
          <a:ext cx="4271010" cy="1996440"/>
        </p:xfrm>
        <a:graphic>
          <a:graphicData uri="http://schemas.openxmlformats.org/drawingml/2006/table">
            <a:tbl>
              <a:tblPr firstRow="1" bandRow="1">
                <a:tableStyleId>{5C22544A-7EE6-4342-B048-85BDC9FD1C3A}</a:tableStyleId>
              </a:tblPr>
              <a:tblGrid>
                <a:gridCol w="448767">
                  <a:extLst>
                    <a:ext uri="{9D8B030D-6E8A-4147-A177-3AD203B41FA5}">
                      <a16:colId xmlns:a16="http://schemas.microsoft.com/office/drawing/2014/main" val="20000"/>
                    </a:ext>
                  </a:extLst>
                </a:gridCol>
                <a:gridCol w="107904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3939788770"/>
                    </a:ext>
                  </a:extLst>
                </a:gridCol>
                <a:gridCol w="914400">
                  <a:extLst>
                    <a:ext uri="{9D8B030D-6E8A-4147-A177-3AD203B41FA5}">
                      <a16:colId xmlns:a16="http://schemas.microsoft.com/office/drawing/2014/main" val="3087563667"/>
                    </a:ext>
                  </a:extLst>
                </a:gridCol>
              </a:tblGrid>
              <a:tr h="278130">
                <a:tc>
                  <a:txBody>
                    <a:bodyPr/>
                    <a:lstStyle/>
                    <a:p>
                      <a:r>
                        <a:rPr lang="en-US" sz="1400" dirty="0" err="1" smtClean="0"/>
                        <a:t>Sn</a:t>
                      </a:r>
                      <a:endParaRPr lang="en-US" sz="1400" dirty="0"/>
                    </a:p>
                  </a:txBody>
                  <a:tcPr marL="68580" marR="68580" marT="34290" marB="34290"/>
                </a:tc>
                <a:tc>
                  <a:txBody>
                    <a:bodyPr/>
                    <a:lstStyle/>
                    <a:p>
                      <a:r>
                        <a:rPr lang="en-US" sz="1400" dirty="0" smtClean="0"/>
                        <a:t>Countries</a:t>
                      </a:r>
                      <a:endParaRPr lang="en-US" sz="1400" dirty="0"/>
                    </a:p>
                  </a:txBody>
                  <a:tcPr marL="68580" marR="68580" marT="34290" marB="34290"/>
                </a:tc>
                <a:tc>
                  <a:txBody>
                    <a:bodyPr/>
                    <a:lstStyle/>
                    <a:p>
                      <a:r>
                        <a:rPr lang="en-US" sz="1400" dirty="0" smtClean="0"/>
                        <a:t>Rank 2020</a:t>
                      </a:r>
                      <a:endParaRPr lang="en-US" sz="1400" dirty="0"/>
                    </a:p>
                  </a:txBody>
                  <a:tcPr marL="68580" marR="68580" marT="34290" marB="34290"/>
                </a:tc>
                <a:tc>
                  <a:txBody>
                    <a:bodyPr/>
                    <a:lstStyle/>
                    <a:p>
                      <a:r>
                        <a:rPr lang="en-US" sz="1400" dirty="0" smtClean="0"/>
                        <a:t>Rank 2019</a:t>
                      </a:r>
                      <a:endParaRPr lang="en-US" sz="1400" dirty="0"/>
                    </a:p>
                  </a:txBody>
                  <a:tcPr marL="68580" marR="68580" marT="34290" marB="34290"/>
                </a:tc>
                <a:tc>
                  <a:txBody>
                    <a:bodyPr/>
                    <a:lstStyle/>
                    <a:p>
                      <a:r>
                        <a:rPr lang="en-US" sz="1400" dirty="0" smtClean="0"/>
                        <a:t>Rank 2018</a:t>
                      </a:r>
                      <a:endParaRPr lang="en-US" sz="1400" dirty="0"/>
                    </a:p>
                  </a:txBody>
                  <a:tcPr marL="68580" marR="68580" marT="34290" marB="34290"/>
                </a:tc>
                <a:extLst>
                  <a:ext uri="{0D108BD9-81ED-4DB2-BD59-A6C34878D82A}">
                    <a16:rowId xmlns:a16="http://schemas.microsoft.com/office/drawing/2014/main" val="10000"/>
                  </a:ext>
                </a:extLst>
              </a:tr>
              <a:tr h="278130">
                <a:tc>
                  <a:txBody>
                    <a:bodyPr/>
                    <a:lstStyle/>
                    <a:p>
                      <a:r>
                        <a:rPr lang="en-US" sz="1400" dirty="0" smtClean="0"/>
                        <a:t>1</a:t>
                      </a:r>
                      <a:endParaRPr lang="en-US" sz="1400" dirty="0"/>
                    </a:p>
                  </a:txBody>
                  <a:tcPr marL="68580" marR="68580" marT="34290" marB="34290"/>
                </a:tc>
                <a:tc>
                  <a:txBody>
                    <a:bodyPr/>
                    <a:lstStyle/>
                    <a:p>
                      <a:r>
                        <a:rPr lang="en-US" sz="1400" dirty="0" smtClean="0"/>
                        <a:t>Switzerland</a:t>
                      </a:r>
                      <a:endParaRPr lang="en-US" sz="1400" dirty="0"/>
                    </a:p>
                  </a:txBody>
                  <a:tcPr marL="68580" marR="68580" marT="34290" marB="34290"/>
                </a:tc>
                <a:tc>
                  <a:txBody>
                    <a:bodyPr/>
                    <a:lstStyle/>
                    <a:p>
                      <a:r>
                        <a:rPr lang="en-US" dirty="0" smtClean="0"/>
                        <a:t>1</a:t>
                      </a:r>
                      <a:endParaRPr lang="en-US" dirty="0"/>
                    </a:p>
                  </a:txBody>
                  <a:tcPr marL="68580" marR="68580" marT="34290" marB="34290"/>
                </a:tc>
                <a:tc>
                  <a:txBody>
                    <a:bodyPr/>
                    <a:lstStyle/>
                    <a:p>
                      <a:r>
                        <a:rPr lang="en-US" sz="1400" dirty="0" smtClean="0"/>
                        <a:t>1</a:t>
                      </a:r>
                      <a:endParaRPr lang="en-US" sz="1400" dirty="0"/>
                    </a:p>
                  </a:txBody>
                  <a:tcPr marL="68580" marR="68580" marT="34290" marB="34290"/>
                </a:tc>
                <a:tc>
                  <a:txBody>
                    <a:bodyPr/>
                    <a:lstStyle/>
                    <a:p>
                      <a:r>
                        <a:rPr lang="en-US" sz="1400" dirty="0" smtClean="0"/>
                        <a:t>1</a:t>
                      </a:r>
                      <a:endParaRPr lang="en-US" sz="1400" dirty="0"/>
                    </a:p>
                  </a:txBody>
                  <a:tcPr marL="68580" marR="68580" marT="34290" marB="34290"/>
                </a:tc>
                <a:extLst>
                  <a:ext uri="{0D108BD9-81ED-4DB2-BD59-A6C34878D82A}">
                    <a16:rowId xmlns:a16="http://schemas.microsoft.com/office/drawing/2014/main" val="10001"/>
                  </a:ext>
                </a:extLst>
              </a:tr>
              <a:tr h="278130">
                <a:tc>
                  <a:txBody>
                    <a:bodyPr/>
                    <a:lstStyle/>
                    <a:p>
                      <a:r>
                        <a:rPr lang="en-US" dirty="0" smtClean="0"/>
                        <a:t>2</a:t>
                      </a:r>
                      <a:endParaRPr lang="en-US" dirty="0"/>
                    </a:p>
                  </a:txBody>
                  <a:tcPr marL="68580" marR="68580" marT="34290" marB="34290"/>
                </a:tc>
                <a:tc>
                  <a:txBody>
                    <a:bodyPr/>
                    <a:lstStyle/>
                    <a:p>
                      <a:r>
                        <a:rPr lang="en-US" dirty="0" smtClean="0"/>
                        <a:t>UK</a:t>
                      </a:r>
                      <a:endParaRPr lang="en-US" dirty="0"/>
                    </a:p>
                  </a:txBody>
                  <a:tcPr marL="68580" marR="68580" marT="34290" marB="34290"/>
                </a:tc>
                <a:tc>
                  <a:txBody>
                    <a:bodyPr/>
                    <a:lstStyle/>
                    <a:p>
                      <a:r>
                        <a:rPr lang="en-US" dirty="0" smtClean="0"/>
                        <a:t>4</a:t>
                      </a:r>
                      <a:endParaRPr lang="en-US" dirty="0"/>
                    </a:p>
                  </a:txBody>
                  <a:tcPr marL="68580" marR="68580" marT="34290" marB="34290"/>
                </a:tc>
                <a:tc>
                  <a:txBody>
                    <a:bodyPr/>
                    <a:lstStyle/>
                    <a:p>
                      <a:r>
                        <a:rPr lang="en-US" dirty="0" smtClean="0"/>
                        <a:t>5</a:t>
                      </a:r>
                      <a:endParaRPr lang="en-US" dirty="0"/>
                    </a:p>
                  </a:txBody>
                  <a:tcPr marL="68580" marR="68580" marT="34290" marB="34290"/>
                </a:tc>
                <a:tc>
                  <a:txBody>
                    <a:bodyPr/>
                    <a:lstStyle/>
                    <a:p>
                      <a:r>
                        <a:rPr lang="en-US" dirty="0" smtClean="0"/>
                        <a:t>4</a:t>
                      </a:r>
                      <a:endParaRPr lang="en-US" dirty="0"/>
                    </a:p>
                  </a:txBody>
                  <a:tcPr marL="68580" marR="68580" marT="34290" marB="34290"/>
                </a:tc>
                <a:extLst>
                  <a:ext uri="{0D108BD9-81ED-4DB2-BD59-A6C34878D82A}">
                    <a16:rowId xmlns:a16="http://schemas.microsoft.com/office/drawing/2014/main" val="2172602372"/>
                  </a:ext>
                </a:extLst>
              </a:tr>
              <a:tr h="278130">
                <a:tc>
                  <a:txBody>
                    <a:bodyPr/>
                    <a:lstStyle/>
                    <a:p>
                      <a:r>
                        <a:rPr lang="en-US" sz="1400" dirty="0" smtClean="0"/>
                        <a:t>3</a:t>
                      </a:r>
                      <a:endParaRPr lang="en-US" sz="1400" dirty="0"/>
                    </a:p>
                  </a:txBody>
                  <a:tcPr marL="68580" marR="68580" marT="34290" marB="34290"/>
                </a:tc>
                <a:tc>
                  <a:txBody>
                    <a:bodyPr/>
                    <a:lstStyle/>
                    <a:p>
                      <a:r>
                        <a:rPr lang="en-US" sz="1400" dirty="0" smtClean="0"/>
                        <a:t>China</a:t>
                      </a:r>
                      <a:endParaRPr lang="en-US" sz="1400" dirty="0"/>
                    </a:p>
                  </a:txBody>
                  <a:tcPr marL="68580" marR="68580" marT="34290" marB="34290"/>
                </a:tc>
                <a:tc>
                  <a:txBody>
                    <a:bodyPr/>
                    <a:lstStyle/>
                    <a:p>
                      <a:r>
                        <a:rPr lang="en-US" dirty="0" smtClean="0"/>
                        <a:t>14</a:t>
                      </a:r>
                      <a:endParaRPr lang="en-US" dirty="0"/>
                    </a:p>
                  </a:txBody>
                  <a:tcPr marL="68580" marR="68580" marT="34290" marB="34290"/>
                </a:tc>
                <a:tc>
                  <a:txBody>
                    <a:bodyPr/>
                    <a:lstStyle/>
                    <a:p>
                      <a:r>
                        <a:rPr lang="en-US" sz="1400" dirty="0" smtClean="0"/>
                        <a:t>14</a:t>
                      </a:r>
                      <a:endParaRPr lang="en-US" sz="1400" dirty="0"/>
                    </a:p>
                  </a:txBody>
                  <a:tcPr marL="68580" marR="68580" marT="34290" marB="34290"/>
                </a:tc>
                <a:tc>
                  <a:txBody>
                    <a:bodyPr/>
                    <a:lstStyle/>
                    <a:p>
                      <a:r>
                        <a:rPr lang="en-US" sz="1400" dirty="0" smtClean="0"/>
                        <a:t>17</a:t>
                      </a:r>
                      <a:endParaRPr lang="en-US" sz="1400" dirty="0"/>
                    </a:p>
                  </a:txBody>
                  <a:tcPr marL="68580" marR="68580" marT="34290" marB="34290"/>
                </a:tc>
                <a:extLst>
                  <a:ext uri="{0D108BD9-81ED-4DB2-BD59-A6C34878D82A}">
                    <a16:rowId xmlns:a16="http://schemas.microsoft.com/office/drawing/2014/main" val="10003"/>
                  </a:ext>
                </a:extLst>
              </a:tr>
              <a:tr h="288467">
                <a:tc>
                  <a:txBody>
                    <a:bodyPr/>
                    <a:lstStyle/>
                    <a:p>
                      <a:r>
                        <a:rPr lang="en-US" sz="1400" dirty="0" smtClean="0"/>
                        <a:t>4</a:t>
                      </a:r>
                      <a:endParaRPr lang="en-US" sz="1400" dirty="0"/>
                    </a:p>
                  </a:txBody>
                  <a:tcPr marL="68580" marR="68580" marT="34290" marB="34290"/>
                </a:tc>
                <a:tc>
                  <a:txBody>
                    <a:bodyPr/>
                    <a:lstStyle/>
                    <a:p>
                      <a:r>
                        <a:rPr lang="en-US" sz="1400" dirty="0" smtClean="0"/>
                        <a:t>India</a:t>
                      </a:r>
                      <a:endParaRPr lang="en-US" sz="1400" dirty="0"/>
                    </a:p>
                  </a:txBody>
                  <a:tcPr marL="68580" marR="68580" marT="34290" marB="34290"/>
                </a:tc>
                <a:tc>
                  <a:txBody>
                    <a:bodyPr/>
                    <a:lstStyle/>
                    <a:p>
                      <a:r>
                        <a:rPr lang="en-US" dirty="0" smtClean="0"/>
                        <a:t>48</a:t>
                      </a:r>
                      <a:endParaRPr lang="en-US" dirty="0"/>
                    </a:p>
                  </a:txBody>
                  <a:tcPr marL="68580" marR="68580" marT="34290" marB="34290"/>
                </a:tc>
                <a:tc>
                  <a:txBody>
                    <a:bodyPr/>
                    <a:lstStyle/>
                    <a:p>
                      <a:r>
                        <a:rPr lang="en-US" sz="1400" dirty="0" smtClean="0"/>
                        <a:t>52</a:t>
                      </a:r>
                      <a:endParaRPr lang="en-US" sz="1400" dirty="0"/>
                    </a:p>
                  </a:txBody>
                  <a:tcPr marL="68580" marR="68580" marT="34290" marB="34290"/>
                </a:tc>
                <a:tc>
                  <a:txBody>
                    <a:bodyPr/>
                    <a:lstStyle/>
                    <a:p>
                      <a:r>
                        <a:rPr lang="en-US" sz="1400" dirty="0" smtClean="0"/>
                        <a:t>57</a:t>
                      </a:r>
                      <a:endParaRPr lang="en-US" sz="1400" dirty="0"/>
                    </a:p>
                  </a:txBody>
                  <a:tcPr marL="68580" marR="68580" marT="34290" marB="34290"/>
                </a:tc>
                <a:extLst>
                  <a:ext uri="{0D108BD9-81ED-4DB2-BD59-A6C34878D82A}">
                    <a16:rowId xmlns:a16="http://schemas.microsoft.com/office/drawing/2014/main" val="10004"/>
                  </a:ext>
                </a:extLst>
              </a:tr>
              <a:tr h="288467">
                <a:tc>
                  <a:txBody>
                    <a:bodyPr/>
                    <a:lstStyle/>
                    <a:p>
                      <a:r>
                        <a:rPr lang="en-US" sz="1400" dirty="0" smtClean="0"/>
                        <a:t>5</a:t>
                      </a:r>
                      <a:endParaRPr lang="en-US" sz="1400" dirty="0"/>
                    </a:p>
                  </a:txBody>
                  <a:tcPr marL="68580" marR="68580" marT="34290" marB="34290"/>
                </a:tc>
                <a:tc>
                  <a:txBody>
                    <a:bodyPr/>
                    <a:lstStyle/>
                    <a:p>
                      <a:r>
                        <a:rPr lang="en-US" sz="1400" dirty="0" smtClean="0"/>
                        <a:t>Nepal</a:t>
                      </a:r>
                      <a:endParaRPr lang="en-US" sz="1400" dirty="0"/>
                    </a:p>
                  </a:txBody>
                  <a:tcPr marL="68580" marR="68580" marT="34290" marB="34290"/>
                </a:tc>
                <a:tc>
                  <a:txBody>
                    <a:bodyPr/>
                    <a:lstStyle/>
                    <a:p>
                      <a:r>
                        <a:rPr lang="en-US" dirty="0" smtClean="0"/>
                        <a:t>95</a:t>
                      </a:r>
                      <a:endParaRPr lang="en-US" dirty="0"/>
                    </a:p>
                  </a:txBody>
                  <a:tcPr marL="68580" marR="68580" marT="34290" marB="34290"/>
                </a:tc>
                <a:tc>
                  <a:txBody>
                    <a:bodyPr/>
                    <a:lstStyle/>
                    <a:p>
                      <a:r>
                        <a:rPr lang="en-US" sz="1400" dirty="0" smtClean="0"/>
                        <a:t>109</a:t>
                      </a:r>
                      <a:endParaRPr lang="en-US" sz="1400" dirty="0"/>
                    </a:p>
                  </a:txBody>
                  <a:tcPr marL="68580" marR="68580" marT="34290" marB="34290"/>
                </a:tc>
                <a:tc>
                  <a:txBody>
                    <a:bodyPr/>
                    <a:lstStyle/>
                    <a:p>
                      <a:r>
                        <a:rPr lang="en-US" sz="1400" dirty="0" smtClean="0"/>
                        <a:t>108</a:t>
                      </a:r>
                      <a:endParaRPr lang="en-US" sz="1400" dirty="0"/>
                    </a:p>
                  </a:txBody>
                  <a:tcPr marL="68580" marR="68580" marT="34290" marB="34290"/>
                </a:tc>
                <a:extLst>
                  <a:ext uri="{0D108BD9-81ED-4DB2-BD59-A6C34878D82A}">
                    <a16:rowId xmlns:a16="http://schemas.microsoft.com/office/drawing/2014/main" val="3762082830"/>
                  </a:ext>
                </a:extLst>
              </a:tr>
            </a:tbl>
          </a:graphicData>
        </a:graphic>
      </p:graphicFrame>
    </p:spTree>
    <p:extLst>
      <p:ext uri="{BB962C8B-B14F-4D97-AF65-F5344CB8AC3E}">
        <p14:creationId xmlns:p14="http://schemas.microsoft.com/office/powerpoint/2010/main" val="282141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BRITAIN</a:t>
            </a:r>
            <a:endParaRPr lang="en-US" dirty="0"/>
          </a:p>
        </p:txBody>
      </p:sp>
      <p:sp>
        <p:nvSpPr>
          <p:cNvPr id="3" name="Content Placeholder 2"/>
          <p:cNvSpPr>
            <a:spLocks noGrp="1"/>
          </p:cNvSpPr>
          <p:nvPr>
            <p:ph sz="half" idx="1"/>
          </p:nvPr>
        </p:nvSpPr>
        <p:spPr>
          <a:xfrm>
            <a:off x="457200" y="1905000"/>
            <a:ext cx="4038600" cy="4525963"/>
          </a:xfrm>
        </p:spPr>
        <p:txBody>
          <a:bodyPr>
            <a:normAutofit fontScale="85000" lnSpcReduction="20000"/>
          </a:bodyPr>
          <a:lstStyle/>
          <a:p>
            <a:r>
              <a:rPr lang="en-US" dirty="0" smtClean="0"/>
              <a:t>Foundation was Asian and Arabian Science</a:t>
            </a:r>
          </a:p>
          <a:p>
            <a:pPr lvl="1"/>
            <a:r>
              <a:rPr lang="en-US" dirty="0" smtClean="0"/>
              <a:t>Robert </a:t>
            </a:r>
            <a:r>
              <a:rPr lang="en-US" dirty="0" err="1" smtClean="0"/>
              <a:t>Grosseteste</a:t>
            </a:r>
            <a:r>
              <a:rPr lang="en-US" dirty="0" smtClean="0"/>
              <a:t> </a:t>
            </a:r>
            <a:r>
              <a:rPr lang="en-US" dirty="0"/>
              <a:t>(1168-1253) </a:t>
            </a:r>
            <a:endParaRPr lang="en-US" dirty="0" smtClean="0"/>
          </a:p>
          <a:p>
            <a:pPr lvl="1"/>
            <a:r>
              <a:rPr lang="en-US" dirty="0" smtClean="0"/>
              <a:t>Roger </a:t>
            </a:r>
            <a:r>
              <a:rPr lang="en-US" dirty="0"/>
              <a:t>Bacon (1219-1292</a:t>
            </a:r>
            <a:r>
              <a:rPr lang="en-US" dirty="0" smtClean="0"/>
              <a:t>)</a:t>
            </a:r>
          </a:p>
          <a:p>
            <a:pPr lvl="2"/>
            <a:r>
              <a:rPr lang="en-US" dirty="0" err="1" smtClean="0"/>
              <a:t>Geomerty</a:t>
            </a:r>
            <a:endParaRPr lang="en-US" dirty="0" smtClean="0"/>
          </a:p>
          <a:p>
            <a:pPr lvl="1"/>
            <a:r>
              <a:rPr lang="en-US" dirty="0" err="1" smtClean="0"/>
              <a:t>Nocolas</a:t>
            </a:r>
            <a:r>
              <a:rPr lang="en-US" dirty="0" smtClean="0"/>
              <a:t> Copernicus(1473-1543)</a:t>
            </a:r>
          </a:p>
          <a:p>
            <a:pPr lvl="2"/>
            <a:r>
              <a:rPr lang="en-US" dirty="0" smtClean="0"/>
              <a:t>Earth revolves round the sun</a:t>
            </a:r>
          </a:p>
          <a:p>
            <a:pPr lvl="1"/>
            <a:r>
              <a:rPr lang="en-US" dirty="0"/>
              <a:t>Sir Francis Bacon (1561-1626</a:t>
            </a:r>
            <a:r>
              <a:rPr lang="en-US" dirty="0" smtClean="0"/>
              <a:t>)</a:t>
            </a:r>
          </a:p>
          <a:p>
            <a:pPr lvl="2"/>
            <a:r>
              <a:rPr lang="en-US" dirty="0" smtClean="0"/>
              <a:t>Should obey nature</a:t>
            </a:r>
          </a:p>
          <a:p>
            <a:pPr lvl="1"/>
            <a:r>
              <a:rPr lang="en-US" dirty="0"/>
              <a:t>William Gilbert (1544-1603) </a:t>
            </a:r>
          </a:p>
          <a:p>
            <a:pPr lvl="2"/>
            <a:r>
              <a:rPr lang="en-US" dirty="0"/>
              <a:t>Magnet</a:t>
            </a:r>
          </a:p>
          <a:p>
            <a:pPr lvl="1"/>
            <a:r>
              <a:rPr lang="en-US" dirty="0"/>
              <a:t>William Harvey (1578-1657)</a:t>
            </a:r>
          </a:p>
          <a:p>
            <a:pPr lvl="2"/>
            <a:r>
              <a:rPr lang="en-US" dirty="0"/>
              <a:t>Flow of blood</a:t>
            </a:r>
          </a:p>
          <a:p>
            <a:endParaRPr lang="en-US" dirty="0"/>
          </a:p>
        </p:txBody>
      </p:sp>
      <p:sp>
        <p:nvSpPr>
          <p:cNvPr id="4" name="Content Placeholder 3"/>
          <p:cNvSpPr>
            <a:spLocks noGrp="1"/>
          </p:cNvSpPr>
          <p:nvPr>
            <p:ph sz="half" idx="2"/>
          </p:nvPr>
        </p:nvSpPr>
        <p:spPr>
          <a:xfrm>
            <a:off x="4648200" y="1905000"/>
            <a:ext cx="4038600" cy="4525963"/>
          </a:xfrm>
        </p:spPr>
        <p:txBody>
          <a:bodyPr>
            <a:normAutofit fontScale="85000" lnSpcReduction="20000"/>
          </a:bodyPr>
          <a:lstStyle/>
          <a:p>
            <a:pPr lvl="1"/>
            <a:r>
              <a:rPr lang="en-US" dirty="0" smtClean="0"/>
              <a:t>John </a:t>
            </a:r>
            <a:r>
              <a:rPr lang="en-US" dirty="0"/>
              <a:t>Wilkins (1614-72)	</a:t>
            </a:r>
          </a:p>
          <a:p>
            <a:pPr lvl="2"/>
            <a:r>
              <a:rPr lang="en-US" dirty="0"/>
              <a:t>Establishment of Royal Society of Science</a:t>
            </a:r>
          </a:p>
          <a:p>
            <a:pPr lvl="1"/>
            <a:r>
              <a:rPr lang="en-US" dirty="0" smtClean="0"/>
              <a:t>Robert </a:t>
            </a:r>
            <a:r>
              <a:rPr lang="en-US" dirty="0"/>
              <a:t>Boyle (1627-91</a:t>
            </a:r>
            <a:r>
              <a:rPr lang="en-US" dirty="0" smtClean="0"/>
              <a:t>)</a:t>
            </a:r>
          </a:p>
          <a:p>
            <a:pPr lvl="1"/>
            <a:r>
              <a:rPr lang="en-US" dirty="0" smtClean="0"/>
              <a:t>Robert </a:t>
            </a:r>
            <a:r>
              <a:rPr lang="en-US" dirty="0"/>
              <a:t>Hooke (1635-1703), </a:t>
            </a:r>
            <a:endParaRPr lang="en-US" dirty="0" smtClean="0"/>
          </a:p>
          <a:p>
            <a:pPr lvl="2"/>
            <a:r>
              <a:rPr lang="en-US" dirty="0" smtClean="0"/>
              <a:t>Structural Engineer	</a:t>
            </a:r>
          </a:p>
          <a:p>
            <a:pPr lvl="1"/>
            <a:r>
              <a:rPr lang="en-US" dirty="0" smtClean="0"/>
              <a:t>Sir </a:t>
            </a:r>
            <a:r>
              <a:rPr lang="en-US" dirty="0"/>
              <a:t>Christopher Wren (1632-1723</a:t>
            </a:r>
            <a:r>
              <a:rPr lang="en-US" dirty="0" smtClean="0"/>
              <a:t>),</a:t>
            </a:r>
          </a:p>
          <a:p>
            <a:pPr lvl="2"/>
            <a:r>
              <a:rPr lang="en-US" dirty="0" smtClean="0"/>
              <a:t>Architect</a:t>
            </a:r>
          </a:p>
          <a:p>
            <a:pPr lvl="1"/>
            <a:r>
              <a:rPr lang="en-US" dirty="0" smtClean="0"/>
              <a:t>Sir </a:t>
            </a:r>
            <a:r>
              <a:rPr lang="en-US" dirty="0"/>
              <a:t>William Petty (1623-87</a:t>
            </a:r>
            <a:r>
              <a:rPr lang="en-US" dirty="0" smtClean="0"/>
              <a:t>)</a:t>
            </a:r>
          </a:p>
          <a:p>
            <a:pPr lvl="1"/>
            <a:r>
              <a:rPr lang="en-US" dirty="0"/>
              <a:t>John </a:t>
            </a:r>
            <a:r>
              <a:rPr lang="en-US" dirty="0" err="1"/>
              <a:t>Flamsteed</a:t>
            </a:r>
            <a:r>
              <a:rPr lang="en-US" dirty="0"/>
              <a:t> (1646-1719</a:t>
            </a:r>
            <a:r>
              <a:rPr lang="en-US" dirty="0" smtClean="0"/>
              <a:t>)</a:t>
            </a:r>
          </a:p>
          <a:p>
            <a:pPr lvl="2"/>
            <a:r>
              <a:rPr lang="en-US" dirty="0" smtClean="0"/>
              <a:t>First astronomer</a:t>
            </a:r>
          </a:p>
          <a:p>
            <a:pPr lvl="1"/>
            <a:r>
              <a:rPr lang="en-US" dirty="0"/>
              <a:t>Edmond Halley (1656-1742) </a:t>
            </a:r>
            <a:endParaRPr lang="en-US" dirty="0" smtClean="0"/>
          </a:p>
          <a:p>
            <a:pPr lvl="1"/>
            <a:r>
              <a:rPr lang="en-US" dirty="0" smtClean="0"/>
              <a:t>Sir </a:t>
            </a:r>
            <a:r>
              <a:rPr lang="en-US" dirty="0"/>
              <a:t>Isaac Newton (1642-1727)</a:t>
            </a:r>
            <a:endParaRPr lang="en-US" dirty="0" smtClean="0"/>
          </a:p>
        </p:txBody>
      </p:sp>
    </p:spTree>
    <p:extLst>
      <p:ext uri="{BB962C8B-B14F-4D97-AF65-F5344CB8AC3E}">
        <p14:creationId xmlns:p14="http://schemas.microsoft.com/office/powerpoint/2010/main" val="983539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BRITAIN</a:t>
            </a:r>
            <a:endParaRPr lang="en-US" dirty="0"/>
          </a:p>
        </p:txBody>
      </p:sp>
      <p:sp>
        <p:nvSpPr>
          <p:cNvPr id="3" name="Content Placeholder 2"/>
          <p:cNvSpPr>
            <a:spLocks noGrp="1"/>
          </p:cNvSpPr>
          <p:nvPr>
            <p:ph sz="half" idx="1"/>
          </p:nvPr>
        </p:nvSpPr>
        <p:spPr>
          <a:xfrm>
            <a:off x="457200" y="1905000"/>
            <a:ext cx="4038600" cy="4525963"/>
          </a:xfrm>
        </p:spPr>
        <p:txBody>
          <a:bodyPr>
            <a:normAutofit fontScale="77500" lnSpcReduction="20000"/>
          </a:bodyPr>
          <a:lstStyle/>
          <a:p>
            <a:r>
              <a:rPr lang="en-US" dirty="0" smtClean="0"/>
              <a:t>Discovery of Hydrogen by Cavendish</a:t>
            </a:r>
          </a:p>
          <a:p>
            <a:r>
              <a:rPr lang="en-US" dirty="0" smtClean="0"/>
              <a:t>Steam Locomotive</a:t>
            </a:r>
          </a:p>
          <a:p>
            <a:pPr lvl="1"/>
            <a:r>
              <a:rPr lang="en-US" dirty="0" smtClean="0"/>
              <a:t>Richard </a:t>
            </a:r>
            <a:r>
              <a:rPr lang="en-US" dirty="0" err="1" smtClean="0"/>
              <a:t>Treithick</a:t>
            </a:r>
            <a:endParaRPr lang="en-US" dirty="0" smtClean="0"/>
          </a:p>
          <a:p>
            <a:pPr lvl="1"/>
            <a:r>
              <a:rPr lang="en-US" dirty="0" smtClean="0"/>
              <a:t>Andrew Vivian</a:t>
            </a:r>
          </a:p>
          <a:p>
            <a:r>
              <a:rPr lang="en-US" dirty="0" smtClean="0"/>
              <a:t>Electric Motor by Michael Faraday</a:t>
            </a:r>
          </a:p>
          <a:p>
            <a:r>
              <a:rPr lang="en-US" dirty="0" smtClean="0"/>
              <a:t>Theory of Aerodynamics by George Cayley</a:t>
            </a:r>
          </a:p>
          <a:p>
            <a:r>
              <a:rPr lang="en-US" dirty="0" smtClean="0"/>
              <a:t>Steam Railway by George Stephenson</a:t>
            </a:r>
          </a:p>
          <a:p>
            <a:r>
              <a:rPr lang="en-US" dirty="0" smtClean="0"/>
              <a:t>Electrical Telegraph by William Fothergill</a:t>
            </a:r>
          </a:p>
          <a:p>
            <a:endParaRPr lang="en-US" dirty="0"/>
          </a:p>
        </p:txBody>
      </p:sp>
      <p:sp>
        <p:nvSpPr>
          <p:cNvPr id="4" name="Content Placeholder 3"/>
          <p:cNvSpPr>
            <a:spLocks noGrp="1"/>
          </p:cNvSpPr>
          <p:nvPr>
            <p:ph sz="half" idx="2"/>
          </p:nvPr>
        </p:nvSpPr>
        <p:spPr>
          <a:xfrm>
            <a:off x="4648200" y="1905000"/>
            <a:ext cx="4038600" cy="4525963"/>
          </a:xfrm>
        </p:spPr>
        <p:txBody>
          <a:bodyPr>
            <a:normAutofit fontScale="77500" lnSpcReduction="20000"/>
          </a:bodyPr>
          <a:lstStyle/>
          <a:p>
            <a:pPr marL="457200" lvl="1" indent="0">
              <a:buNone/>
            </a:pPr>
            <a:r>
              <a:rPr lang="en-US" dirty="0" smtClean="0"/>
              <a:t>Theory of Evolution by Charles Darwin</a:t>
            </a:r>
          </a:p>
          <a:p>
            <a:pPr marL="457200" lvl="1" indent="0">
              <a:buNone/>
            </a:pPr>
            <a:r>
              <a:rPr lang="en-US" dirty="0" smtClean="0"/>
              <a:t>Incandescent Light Bulb by Joseph Swan</a:t>
            </a:r>
          </a:p>
          <a:p>
            <a:pPr marL="457200" lvl="1" indent="0">
              <a:buNone/>
            </a:pPr>
            <a:r>
              <a:rPr lang="en-US" dirty="0" smtClean="0"/>
              <a:t>Electromagnetism by Maxwell</a:t>
            </a:r>
          </a:p>
          <a:p>
            <a:pPr marL="457200" lvl="1" indent="0">
              <a:buNone/>
            </a:pPr>
            <a:r>
              <a:rPr lang="en-US" dirty="0" smtClean="0"/>
              <a:t>Telephone by Graham Bell</a:t>
            </a:r>
          </a:p>
          <a:p>
            <a:pPr marL="457200" lvl="1" indent="0">
              <a:buNone/>
            </a:pPr>
            <a:r>
              <a:rPr lang="en-US" dirty="0" smtClean="0"/>
              <a:t>Penicillin by Fleming</a:t>
            </a:r>
          </a:p>
          <a:p>
            <a:pPr marL="457200" lvl="1" indent="0">
              <a:buNone/>
            </a:pPr>
            <a:r>
              <a:rPr lang="en-US" dirty="0" smtClean="0"/>
              <a:t>Television by John Baird</a:t>
            </a:r>
          </a:p>
          <a:p>
            <a:pPr marL="457200" lvl="1" indent="0">
              <a:buNone/>
            </a:pPr>
            <a:r>
              <a:rPr lang="en-US" dirty="0" smtClean="0"/>
              <a:t>Quantum Mechanics by Paul Dirac</a:t>
            </a:r>
          </a:p>
          <a:p>
            <a:pPr marL="457200" lvl="1" indent="0">
              <a:buNone/>
            </a:pPr>
            <a:r>
              <a:rPr lang="en-US" dirty="0" smtClean="0"/>
              <a:t>Jet Engine by Frank Whittle</a:t>
            </a:r>
          </a:p>
          <a:p>
            <a:pPr marL="457200" lvl="1" indent="0">
              <a:buNone/>
            </a:pPr>
            <a:r>
              <a:rPr lang="en-US" dirty="0" smtClean="0"/>
              <a:t>Colossus computer by Allan Turin</a:t>
            </a:r>
          </a:p>
          <a:p>
            <a:pPr marL="457200" lvl="1" indent="0">
              <a:buNone/>
            </a:pPr>
            <a:r>
              <a:rPr lang="en-US" dirty="0" smtClean="0"/>
              <a:t>DNA by Francis </a:t>
            </a:r>
            <a:r>
              <a:rPr lang="en-US" dirty="0" err="1" smtClean="0"/>
              <a:t>Krik</a:t>
            </a:r>
            <a:endParaRPr lang="en-US" dirty="0" smtClean="0"/>
          </a:p>
          <a:p>
            <a:pPr marL="457200" lvl="1" indent="0">
              <a:buNone/>
            </a:pPr>
            <a:r>
              <a:rPr lang="en-US" dirty="0" smtClean="0"/>
              <a:t>Higgs Mechanism</a:t>
            </a:r>
          </a:p>
          <a:p>
            <a:pPr marL="457200" lvl="1" indent="0">
              <a:buNone/>
            </a:pPr>
            <a:r>
              <a:rPr lang="en-US" dirty="0" smtClean="0"/>
              <a:t>Cosmology Stephen Hawking</a:t>
            </a:r>
          </a:p>
          <a:p>
            <a:pPr marL="457200" lvl="1" indent="0">
              <a:buNone/>
            </a:pPr>
            <a:r>
              <a:rPr lang="en-US" dirty="0" smtClean="0"/>
              <a:t>World Wide Web by Lee</a:t>
            </a:r>
          </a:p>
        </p:txBody>
      </p:sp>
    </p:spTree>
    <p:extLst>
      <p:ext uri="{BB962C8B-B14F-4D97-AF65-F5344CB8AC3E}">
        <p14:creationId xmlns:p14="http://schemas.microsoft.com/office/powerpoint/2010/main" val="400863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YOUTHS IN NEPAL</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Youth Population is 40 per cent of the total population</a:t>
            </a:r>
          </a:p>
          <a:p>
            <a:r>
              <a:rPr lang="en-US" dirty="0" smtClean="0"/>
              <a:t>It is under Ministry of Youth and Sports </a:t>
            </a:r>
          </a:p>
          <a:p>
            <a:r>
              <a:rPr lang="en-US" dirty="0" smtClean="0"/>
              <a:t>Nepal Youth Council works for the welfare of youth in Nepal.</a:t>
            </a:r>
          </a:p>
          <a:p>
            <a:r>
              <a:rPr lang="en-US" dirty="0" smtClean="0"/>
              <a:t>One of the objectives is </a:t>
            </a:r>
          </a:p>
          <a:p>
            <a:pPr lvl="1"/>
            <a:r>
              <a:rPr lang="en-US" dirty="0"/>
              <a:t>To take the latest development in modern technologies to the nooks and corners of the country, and introduce the country into the world arena</a:t>
            </a:r>
            <a:r>
              <a:rPr lang="en-US" dirty="0" smtClean="0"/>
              <a:t>.</a:t>
            </a:r>
          </a:p>
          <a:p>
            <a:r>
              <a:rPr lang="en-US" dirty="0" smtClean="0"/>
              <a:t>It has branches in all the Provinces</a:t>
            </a:r>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Activities</a:t>
            </a:r>
          </a:p>
          <a:p>
            <a:pPr lvl="1"/>
            <a:r>
              <a:rPr lang="en-US" dirty="0" smtClean="0"/>
              <a:t>Distribution of relief materials to the disaster victims</a:t>
            </a:r>
          </a:p>
          <a:p>
            <a:pPr lvl="1"/>
            <a:r>
              <a:rPr lang="en-US" dirty="0" smtClean="0"/>
              <a:t>SDGs: Youth and Environment</a:t>
            </a:r>
          </a:p>
          <a:p>
            <a:pPr lvl="1"/>
            <a:r>
              <a:rPr lang="en-US" dirty="0" smtClean="0"/>
              <a:t>Worry youths: Climate Change is here</a:t>
            </a:r>
          </a:p>
          <a:p>
            <a:pPr lvl="1"/>
            <a:r>
              <a:rPr lang="en-US" dirty="0" smtClean="0"/>
              <a:t>Strengthening youth empowerment by Sustainable Development Goals</a:t>
            </a:r>
          </a:p>
          <a:p>
            <a:pPr lvl="1"/>
            <a:r>
              <a:rPr lang="en-US" dirty="0" smtClean="0"/>
              <a:t>GIS Training</a:t>
            </a:r>
          </a:p>
          <a:p>
            <a:pPr lvl="1"/>
            <a:r>
              <a:rPr lang="en-US" dirty="0" smtClean="0"/>
              <a:t>Wild Live Training</a:t>
            </a:r>
          </a:p>
          <a:p>
            <a:pPr lvl="1"/>
            <a:r>
              <a:rPr lang="en-US" dirty="0" smtClean="0"/>
              <a:t>Connecting youths to nature</a:t>
            </a:r>
          </a:p>
          <a:p>
            <a:pPr lvl="1"/>
            <a:r>
              <a:rPr lang="en-US" dirty="0" err="1" smtClean="0">
                <a:latin typeface="Kantipur" pitchFamily="2" charset="0"/>
              </a:rPr>
              <a:t>o’jf</a:t>
            </a:r>
            <a:r>
              <a:rPr lang="en-US" dirty="0" smtClean="0">
                <a:latin typeface="Kantipur" pitchFamily="2" charset="0"/>
              </a:rPr>
              <a:t> </a:t>
            </a:r>
            <a:r>
              <a:rPr lang="en-US" dirty="0" err="1" smtClean="0">
                <a:latin typeface="Kantipur" pitchFamily="2" charset="0"/>
              </a:rPr>
              <a:t>pBdzLntfsf</a:t>
            </a:r>
            <a:r>
              <a:rPr lang="en-US" dirty="0" smtClean="0">
                <a:latin typeface="Kantipur" pitchFamily="2" charset="0"/>
              </a:rPr>
              <a:t>] ;+</a:t>
            </a:r>
            <a:r>
              <a:rPr lang="en-US" dirty="0" err="1" smtClean="0">
                <a:latin typeface="Kantipur" pitchFamily="2" charset="0"/>
              </a:rPr>
              <a:t>efjgf</a:t>
            </a:r>
            <a:r>
              <a:rPr lang="en-US" dirty="0" smtClean="0">
                <a:latin typeface="Kantipur" pitchFamily="2" charset="0"/>
              </a:rPr>
              <a:t> / </a:t>
            </a:r>
            <a:r>
              <a:rPr lang="en-US" dirty="0" err="1" smtClean="0">
                <a:latin typeface="Kantipur" pitchFamily="2" charset="0"/>
              </a:rPr>
              <a:t>r’gf</a:t>
            </a:r>
            <a:r>
              <a:rPr lang="en-US" dirty="0" smtClean="0">
                <a:latin typeface="Kantipur" pitchFamily="2" charset="0"/>
              </a:rPr>
              <a:t>}</a:t>
            </a:r>
            <a:r>
              <a:rPr lang="en-US" dirty="0" err="1" smtClean="0">
                <a:latin typeface="Kantipur" pitchFamily="2" charset="0"/>
              </a:rPr>
              <a:t>lt</a:t>
            </a:r>
            <a:endParaRPr lang="en-US" dirty="0" smtClean="0">
              <a:latin typeface="Kantipur" pitchFamily="2" charset="0"/>
            </a:endParaRP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761592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 POLICY ON YOUTHS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err="1" smtClean="0">
                <a:latin typeface="Kantipur" pitchFamily="2" charset="0"/>
              </a:rPr>
              <a:t>K|fTo</a:t>
            </a:r>
            <a:r>
              <a:rPr lang="en-US" dirty="0" smtClean="0">
                <a:latin typeface="Kantipur" pitchFamily="2" charset="0"/>
              </a:rPr>
              <a:t>]s </a:t>
            </a:r>
            <a:r>
              <a:rPr lang="en-US" dirty="0" err="1" smtClean="0">
                <a:latin typeface="Kantipur" pitchFamily="2" charset="0"/>
              </a:rPr>
              <a:t>o'jf</a:t>
            </a:r>
            <a:r>
              <a:rPr lang="en-US" dirty="0" smtClean="0">
                <a:latin typeface="Kantipur" pitchFamily="2" charset="0"/>
              </a:rPr>
              <a:t> g]</a:t>
            </a:r>
            <a:r>
              <a:rPr lang="en-US" dirty="0" err="1" smtClean="0">
                <a:latin typeface="Kantipur" pitchFamily="2" charset="0"/>
              </a:rPr>
              <a:t>kfnL</a:t>
            </a:r>
            <a:r>
              <a:rPr lang="en-US" dirty="0" smtClean="0">
                <a:latin typeface="Kantipur" pitchFamily="2" charset="0"/>
              </a:rPr>
              <a:t> </a:t>
            </a:r>
            <a:r>
              <a:rPr lang="en-US" dirty="0" err="1" smtClean="0">
                <a:latin typeface="Kantipur" pitchFamily="2" charset="0"/>
              </a:rPr>
              <a:t>gful</a:t>
            </a:r>
            <a:r>
              <a:rPr lang="en-US" dirty="0" smtClean="0">
                <a:latin typeface="Kantipur" pitchFamily="2" charset="0"/>
              </a:rPr>
              <a:t>/</a:t>
            </a:r>
            <a:r>
              <a:rPr lang="en-US" dirty="0" err="1" smtClean="0">
                <a:latin typeface="Kantipur" pitchFamily="2" charset="0"/>
              </a:rPr>
              <a:t>snfO</a:t>
            </a:r>
            <a:r>
              <a:rPr lang="en-US" dirty="0" smtClean="0">
                <a:latin typeface="Kantipur" pitchFamily="2" charset="0"/>
              </a:rPr>
              <a:t>{ </a:t>
            </a:r>
            <a:r>
              <a:rPr lang="en-US" dirty="0" err="1" smtClean="0">
                <a:latin typeface="Kantipur" pitchFamily="2" charset="0"/>
              </a:rPr>
              <a:t>k|fljlws</a:t>
            </a:r>
            <a:r>
              <a:rPr lang="en-US" dirty="0" smtClean="0">
                <a:latin typeface="Kantipur" pitchFamily="2" charset="0"/>
              </a:rPr>
              <a:t> </a:t>
            </a:r>
            <a:r>
              <a:rPr lang="en-US" dirty="0" err="1" smtClean="0">
                <a:latin typeface="Kantipur" pitchFamily="2" charset="0"/>
              </a:rPr>
              <a:t>lzkoQm</a:t>
            </a:r>
            <a:r>
              <a:rPr lang="en-US" dirty="0" smtClean="0">
                <a:latin typeface="Kantipur" pitchFamily="2" charset="0"/>
              </a:rPr>
              <a:t> </a:t>
            </a:r>
            <a:r>
              <a:rPr lang="en-US" dirty="0" err="1" smtClean="0">
                <a:latin typeface="Kantipur" pitchFamily="2" charset="0"/>
              </a:rPr>
              <a:t>tyf</a:t>
            </a:r>
            <a:r>
              <a:rPr lang="en-US" dirty="0" smtClean="0">
                <a:latin typeface="Kantipur" pitchFamily="2" charset="0"/>
              </a:rPr>
              <a:t> </a:t>
            </a:r>
            <a:r>
              <a:rPr lang="en-US" dirty="0" err="1" smtClean="0">
                <a:latin typeface="Kantipur" pitchFamily="2" charset="0"/>
              </a:rPr>
              <a:t>bIF</a:t>
            </a:r>
            <a:r>
              <a:rPr lang="en-US" dirty="0" smtClean="0">
                <a:latin typeface="Kantipur" pitchFamily="2" charset="0"/>
              </a:rPr>
              <a:t> </a:t>
            </a:r>
            <a:r>
              <a:rPr lang="en-US" dirty="0" err="1" smtClean="0">
                <a:latin typeface="Kantipur" pitchFamily="2" charset="0"/>
              </a:rPr>
              <a:t>agfpg</a:t>
            </a:r>
            <a:r>
              <a:rPr lang="en-US" dirty="0" smtClean="0">
                <a:latin typeface="Kantipur" pitchFamily="2" charset="0"/>
              </a:rPr>
              <a:t> lj1fg </a:t>
            </a:r>
            <a:r>
              <a:rPr lang="en-US" dirty="0" err="1" smtClean="0">
                <a:latin typeface="Kantipur" pitchFamily="2" charset="0"/>
              </a:rPr>
              <a:t>k|ljlw</a:t>
            </a:r>
            <a:r>
              <a:rPr lang="en-US" dirty="0" smtClean="0">
                <a:latin typeface="Kantipur" pitchFamily="2" charset="0"/>
              </a:rPr>
              <a:t> ;</a:t>
            </a:r>
            <a:r>
              <a:rPr lang="en-US" dirty="0" err="1" smtClean="0">
                <a:latin typeface="Kantipur" pitchFamily="2" charset="0"/>
              </a:rPr>
              <a:t>DaGwL</a:t>
            </a:r>
            <a:r>
              <a:rPr lang="en-US" dirty="0" smtClean="0">
                <a:latin typeface="Kantipur" pitchFamily="2" charset="0"/>
              </a:rPr>
              <a:t> </a:t>
            </a:r>
            <a:r>
              <a:rPr lang="en-US" dirty="0" err="1" smtClean="0">
                <a:latin typeface="Kantipur" pitchFamily="2" charset="0"/>
              </a:rPr>
              <a:t>tflnd</a:t>
            </a:r>
            <a:r>
              <a:rPr lang="en-US" dirty="0" smtClean="0">
                <a:latin typeface="Kantipur" pitchFamily="2" charset="0"/>
              </a:rPr>
              <a:t> </a:t>
            </a:r>
            <a:r>
              <a:rPr lang="en-US" dirty="0" err="1" smtClean="0">
                <a:latin typeface="Kantipur" pitchFamily="2" charset="0"/>
              </a:rPr>
              <a:t>tyf</a:t>
            </a:r>
            <a:r>
              <a:rPr lang="en-US" dirty="0" smtClean="0">
                <a:latin typeface="Kantipur" pitchFamily="2" charset="0"/>
              </a:rPr>
              <a:t> </a:t>
            </a:r>
            <a:r>
              <a:rPr lang="en-US" dirty="0" err="1" smtClean="0">
                <a:latin typeface="Kantipur" pitchFamily="2" charset="0"/>
              </a:rPr>
              <a:t>Ifdtf</a:t>
            </a:r>
            <a:r>
              <a:rPr lang="en-US" dirty="0" smtClean="0">
                <a:latin typeface="Kantipur" pitchFamily="2" charset="0"/>
              </a:rPr>
              <a:t> </a:t>
            </a:r>
            <a:r>
              <a:rPr lang="en-US" dirty="0" err="1" smtClean="0">
                <a:latin typeface="Kantipur" pitchFamily="2" charset="0"/>
              </a:rPr>
              <a:t>ljsf;sf</a:t>
            </a:r>
            <a:r>
              <a:rPr lang="en-US" dirty="0" smtClean="0">
                <a:latin typeface="Kantipur" pitchFamily="2" charset="0"/>
              </a:rPr>
              <a:t> </a:t>
            </a:r>
            <a:r>
              <a:rPr lang="en-US" dirty="0" err="1" smtClean="0">
                <a:latin typeface="Kantipur" pitchFamily="2" charset="0"/>
              </a:rPr>
              <a:t>sfo</a:t>
            </a:r>
            <a:r>
              <a:rPr lang="en-US" dirty="0" smtClean="0">
                <a:latin typeface="Kantipur" pitchFamily="2" charset="0"/>
              </a:rPr>
              <a:t>{</a:t>
            </a:r>
            <a:r>
              <a:rPr lang="en-US" dirty="0" err="1" smtClean="0">
                <a:latin typeface="Kantipur" pitchFamily="2" charset="0"/>
              </a:rPr>
              <a:t>qmd</a:t>
            </a:r>
            <a:r>
              <a:rPr lang="en-US" dirty="0" smtClean="0">
                <a:latin typeface="Kantipur" pitchFamily="2" charset="0"/>
              </a:rPr>
              <a:t> ;+</a:t>
            </a:r>
            <a:r>
              <a:rPr lang="en-US" dirty="0" err="1" smtClean="0">
                <a:latin typeface="Kantipur" pitchFamily="2" charset="0"/>
              </a:rPr>
              <a:t>rfng</a:t>
            </a:r>
            <a:r>
              <a:rPr lang="en-US" dirty="0" smtClean="0">
                <a:latin typeface="Kantipur" pitchFamily="2" charset="0"/>
              </a:rPr>
              <a:t> </a:t>
            </a:r>
            <a:r>
              <a:rPr lang="en-US" dirty="0" err="1" smtClean="0">
                <a:latin typeface="Kantipur" pitchFamily="2" charset="0"/>
              </a:rPr>
              <a:t>ul</a:t>
            </a:r>
            <a:r>
              <a:rPr lang="en-US" dirty="0" smtClean="0">
                <a:latin typeface="Kantipur" pitchFamily="2" charset="0"/>
              </a:rPr>
              <a:t>/g] 5 .</a:t>
            </a:r>
          </a:p>
          <a:p>
            <a:pPr lvl="1"/>
            <a:r>
              <a:rPr lang="en-US" dirty="0" smtClean="0">
                <a:latin typeface="Times New Roman" panose="02020603050405020304" pitchFamily="18" charset="0"/>
                <a:cs typeface="Times New Roman" panose="02020603050405020304" pitchFamily="18" charset="0"/>
              </a:rPr>
              <a:t>Training and Capacity Development</a:t>
            </a:r>
          </a:p>
          <a:p>
            <a:r>
              <a:rPr lang="en-US" dirty="0" err="1" smtClean="0">
                <a:latin typeface="Kantipur" pitchFamily="2" charset="0"/>
              </a:rPr>
              <a:t>o'jf</a:t>
            </a:r>
            <a:r>
              <a:rPr lang="en-US" dirty="0" smtClean="0">
                <a:latin typeface="Kantipur" pitchFamily="2" charset="0"/>
              </a:rPr>
              <a:t> j}1flgs hg </a:t>
            </a:r>
            <a:r>
              <a:rPr lang="en-US" dirty="0" err="1" smtClean="0">
                <a:latin typeface="Kantipur" pitchFamily="2" charset="0"/>
              </a:rPr>
              <a:t>zlQmnfO</a:t>
            </a:r>
            <a:r>
              <a:rPr lang="en-US" dirty="0" smtClean="0">
                <a:latin typeface="Kantipur" pitchFamily="2" charset="0"/>
              </a:rPr>
              <a:t>{ </a:t>
            </a:r>
            <a:r>
              <a:rPr lang="en-US" dirty="0" err="1" smtClean="0">
                <a:latin typeface="Kantipur" pitchFamily="2" charset="0"/>
              </a:rPr>
              <a:t>ljBfno</a:t>
            </a:r>
            <a:r>
              <a:rPr lang="en-US" dirty="0" smtClean="0">
                <a:latin typeface="Kantipur" pitchFamily="2" charset="0"/>
              </a:rPr>
              <a:t> :</a:t>
            </a:r>
            <a:r>
              <a:rPr lang="en-US" dirty="0" err="1" smtClean="0">
                <a:latin typeface="Kantipur" pitchFamily="2" charset="0"/>
              </a:rPr>
              <a:t>yfgLo</a:t>
            </a:r>
            <a:r>
              <a:rPr lang="en-US" dirty="0" smtClean="0">
                <a:latin typeface="Kantipur" pitchFamily="2" charset="0"/>
              </a:rPr>
              <a:t> </a:t>
            </a:r>
            <a:r>
              <a:rPr lang="en-US" dirty="0" err="1" smtClean="0">
                <a:latin typeface="Kantipur" pitchFamily="2" charset="0"/>
              </a:rPr>
              <a:t>txdf</a:t>
            </a:r>
            <a:r>
              <a:rPr lang="en-US" dirty="0" smtClean="0">
                <a:latin typeface="Kantipur" pitchFamily="2" charset="0"/>
              </a:rPr>
              <a:t> cfj4 u/</a:t>
            </a:r>
            <a:r>
              <a:rPr lang="en-US" dirty="0" err="1" smtClean="0">
                <a:latin typeface="Kantipur" pitchFamily="2" charset="0"/>
              </a:rPr>
              <a:t>fO</a:t>
            </a:r>
            <a:r>
              <a:rPr lang="en-US" dirty="0" smtClean="0">
                <a:latin typeface="Kantipur" pitchFamily="2" charset="0"/>
              </a:rPr>
              <a:t>{ </a:t>
            </a:r>
            <a:r>
              <a:rPr lang="en-US" dirty="0" err="1" smtClean="0">
                <a:latin typeface="Kantipur" pitchFamily="2" charset="0"/>
              </a:rPr>
              <a:t>o'jf</a:t>
            </a:r>
            <a:r>
              <a:rPr lang="en-US" dirty="0" smtClean="0">
                <a:latin typeface="Kantipur" pitchFamily="2" charset="0"/>
              </a:rPr>
              <a:t> j}1flgs :jo+ ;]</a:t>
            </a:r>
            <a:r>
              <a:rPr lang="en-US" dirty="0" err="1" smtClean="0">
                <a:latin typeface="Kantipur" pitchFamily="2" charset="0"/>
              </a:rPr>
              <a:t>jf</a:t>
            </a:r>
            <a:r>
              <a:rPr lang="en-US" dirty="0" smtClean="0">
                <a:latin typeface="Kantipur" pitchFamily="2" charset="0"/>
              </a:rPr>
              <a:t> </a:t>
            </a:r>
            <a:r>
              <a:rPr lang="en-US" dirty="0" err="1" smtClean="0">
                <a:latin typeface="Kantipur" pitchFamily="2" charset="0"/>
              </a:rPr>
              <a:t>hgtf</a:t>
            </a:r>
            <a:r>
              <a:rPr lang="en-US" dirty="0" smtClean="0">
                <a:latin typeface="Kantipur" pitchFamily="2" charset="0"/>
              </a:rPr>
              <a:t>;+</a:t>
            </a:r>
            <a:r>
              <a:rPr lang="en-US" dirty="0" err="1" smtClean="0">
                <a:latin typeface="Kantipur" pitchFamily="2" charset="0"/>
              </a:rPr>
              <a:t>uf</a:t>
            </a:r>
            <a:r>
              <a:rPr lang="en-US" dirty="0" smtClean="0">
                <a:latin typeface="Kantipur" pitchFamily="2" charset="0"/>
              </a:rPr>
              <a:t> </a:t>
            </a:r>
            <a:r>
              <a:rPr lang="en-US" dirty="0" err="1" smtClean="0">
                <a:latin typeface="Kantipur" pitchFamily="2" charset="0"/>
              </a:rPr>
              <a:t>o'jf</a:t>
            </a:r>
            <a:r>
              <a:rPr lang="en-US" dirty="0" smtClean="0">
                <a:latin typeface="Kantipur" pitchFamily="2" charset="0"/>
              </a:rPr>
              <a:t> j}1flgs :jo+ ;]</a:t>
            </a:r>
            <a:r>
              <a:rPr lang="en-US" dirty="0" err="1" smtClean="0">
                <a:latin typeface="Kantipur" pitchFamily="2" charset="0"/>
              </a:rPr>
              <a:t>jf</a:t>
            </a:r>
            <a:r>
              <a:rPr lang="en-US" dirty="0" smtClean="0">
                <a:latin typeface="Kantipur" pitchFamily="2" charset="0"/>
              </a:rPr>
              <a:t> </a:t>
            </a:r>
            <a:r>
              <a:rPr lang="en-US" dirty="0" err="1" smtClean="0">
                <a:latin typeface="Kantipur" pitchFamily="2" charset="0"/>
              </a:rPr>
              <a:t>sfo</a:t>
            </a:r>
            <a:r>
              <a:rPr lang="en-US" dirty="0" smtClean="0">
                <a:latin typeface="Kantipur" pitchFamily="2" charset="0"/>
              </a:rPr>
              <a:t>{</a:t>
            </a:r>
            <a:r>
              <a:rPr lang="en-US" dirty="0" err="1" smtClean="0">
                <a:latin typeface="Kantipur" pitchFamily="2" charset="0"/>
              </a:rPr>
              <a:t>qmd</a:t>
            </a:r>
            <a:r>
              <a:rPr lang="en-US" dirty="0" smtClean="0">
                <a:latin typeface="Kantipur" pitchFamily="2" charset="0"/>
              </a:rPr>
              <a:t> ;+</a:t>
            </a:r>
            <a:r>
              <a:rPr lang="en-US" dirty="0" err="1" smtClean="0">
                <a:latin typeface="Kantipur" pitchFamily="2" charset="0"/>
              </a:rPr>
              <a:t>rfng</a:t>
            </a:r>
            <a:r>
              <a:rPr lang="en-US" dirty="0" smtClean="0">
                <a:latin typeface="Kantipur" pitchFamily="2" charset="0"/>
              </a:rPr>
              <a:t> </a:t>
            </a:r>
            <a:r>
              <a:rPr lang="en-US" dirty="0" err="1" smtClean="0">
                <a:latin typeface="Kantipur" pitchFamily="2" charset="0"/>
              </a:rPr>
              <a:t>ul</a:t>
            </a:r>
            <a:r>
              <a:rPr lang="en-US" dirty="0" smtClean="0">
                <a:latin typeface="Kantipur" pitchFamily="2" charset="0"/>
              </a:rPr>
              <a:t>/g] 5 </a:t>
            </a:r>
          </a:p>
          <a:p>
            <a:pPr lvl="1"/>
            <a:r>
              <a:rPr lang="en-US" dirty="0" smtClean="0">
                <a:latin typeface="Times New Roman" panose="02020603050405020304" pitchFamily="18" charset="0"/>
                <a:cs typeface="Times New Roman" panose="02020603050405020304" pitchFamily="18" charset="0"/>
              </a:rPr>
              <a:t>Young scientist volunteer program</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fontScale="85000" lnSpcReduction="20000"/>
          </a:bodyPr>
          <a:lstStyle/>
          <a:p>
            <a:r>
              <a:rPr lang="en-US" dirty="0" err="1" smtClean="0">
                <a:latin typeface="Kantipur" pitchFamily="2" charset="0"/>
              </a:rPr>
              <a:t>Gfj</a:t>
            </a:r>
            <a:r>
              <a:rPr lang="en-US" dirty="0" smtClean="0">
                <a:latin typeface="Kantipur" pitchFamily="2" charset="0"/>
              </a:rPr>
              <a:t> </a:t>
            </a:r>
            <a:r>
              <a:rPr lang="en-US" dirty="0" err="1" smtClean="0">
                <a:latin typeface="Kantipur" pitchFamily="2" charset="0"/>
              </a:rPr>
              <a:t>k|ltefjfg</a:t>
            </a:r>
            <a:r>
              <a:rPr lang="en-US" dirty="0" smtClean="0">
                <a:latin typeface="Kantipur" pitchFamily="2" charset="0"/>
              </a:rPr>
              <a:t> </a:t>
            </a:r>
            <a:r>
              <a:rPr lang="en-US" dirty="0" err="1" smtClean="0">
                <a:latin typeface="Kantipur" pitchFamily="2" charset="0"/>
              </a:rPr>
              <a:t>o'jf</a:t>
            </a:r>
            <a:r>
              <a:rPr lang="en-US" dirty="0" smtClean="0">
                <a:latin typeface="Kantipur" pitchFamily="2" charset="0"/>
              </a:rPr>
              <a:t> j]1flgsx?sf /0fgLlts cg'';</a:t>
            </a:r>
            <a:r>
              <a:rPr lang="en-US" dirty="0" err="1" smtClean="0">
                <a:latin typeface="Kantipur" pitchFamily="2" charset="0"/>
              </a:rPr>
              <a:t>Gwg</a:t>
            </a:r>
            <a:r>
              <a:rPr lang="en-US" dirty="0" smtClean="0">
                <a:latin typeface="Kantipur" pitchFamily="2" charset="0"/>
              </a:rPr>
              <a:t>, </a:t>
            </a:r>
            <a:r>
              <a:rPr lang="en-US" dirty="0" err="1" smtClean="0">
                <a:latin typeface="Kantipur" pitchFamily="2" charset="0"/>
              </a:rPr>
              <a:t>pBdzLntf</a:t>
            </a:r>
            <a:r>
              <a:rPr lang="en-US" dirty="0" smtClean="0">
                <a:latin typeface="Kantipur" pitchFamily="2" charset="0"/>
              </a:rPr>
              <a:t> / </a:t>
            </a:r>
            <a:r>
              <a:rPr lang="en-US" dirty="0" err="1" smtClean="0">
                <a:latin typeface="Kantipur" pitchFamily="2" charset="0"/>
              </a:rPr>
              <a:t>Joj;flostf</a:t>
            </a:r>
            <a:r>
              <a:rPr lang="en-US" dirty="0" smtClean="0">
                <a:latin typeface="Kantipur" pitchFamily="2" charset="0"/>
              </a:rPr>
              <a:t> </a:t>
            </a:r>
            <a:r>
              <a:rPr lang="en-US" dirty="0" err="1" smtClean="0">
                <a:latin typeface="Kantipur" pitchFamily="2" charset="0"/>
              </a:rPr>
              <a:t>ljsf;sf</a:t>
            </a:r>
            <a:r>
              <a:rPr lang="en-US" dirty="0" smtClean="0">
                <a:latin typeface="Kantipur" pitchFamily="2" charset="0"/>
              </a:rPr>
              <a:t> </a:t>
            </a:r>
            <a:r>
              <a:rPr lang="en-US" dirty="0" err="1" smtClean="0">
                <a:latin typeface="Kantipur" pitchFamily="2" charset="0"/>
              </a:rPr>
              <a:t>nflu</a:t>
            </a:r>
            <a:r>
              <a:rPr lang="en-US" dirty="0" smtClean="0">
                <a:latin typeface="Kantipur" pitchFamily="2" charset="0"/>
              </a:rPr>
              <a:t> ;/sf/L </a:t>
            </a:r>
            <a:r>
              <a:rPr lang="en-US" dirty="0" err="1" smtClean="0">
                <a:latin typeface="Kantipur" pitchFamily="2" charset="0"/>
              </a:rPr>
              <a:t>tyf</a:t>
            </a:r>
            <a:r>
              <a:rPr lang="en-US" dirty="0" smtClean="0">
                <a:latin typeface="Kantipur" pitchFamily="2" charset="0"/>
              </a:rPr>
              <a:t> </a:t>
            </a:r>
            <a:r>
              <a:rPr lang="en-US" dirty="0" err="1" smtClean="0">
                <a:latin typeface="Kantipur" pitchFamily="2" charset="0"/>
              </a:rPr>
              <a:t>gLlh</a:t>
            </a:r>
            <a:r>
              <a:rPr lang="en-US" dirty="0" smtClean="0">
                <a:latin typeface="Kantipur" pitchFamily="2" charset="0"/>
              </a:rPr>
              <a:t> IF]</a:t>
            </a:r>
            <a:r>
              <a:rPr lang="en-US" dirty="0" err="1" smtClean="0">
                <a:latin typeface="Kantipur" pitchFamily="2" charset="0"/>
              </a:rPr>
              <a:t>qsf</a:t>
            </a:r>
            <a:r>
              <a:rPr lang="en-US" dirty="0" smtClean="0">
                <a:latin typeface="Kantipur" pitchFamily="2" charset="0"/>
              </a:rPr>
              <a:t>] of]</a:t>
            </a:r>
            <a:r>
              <a:rPr lang="en-US" dirty="0" err="1" smtClean="0">
                <a:latin typeface="Kantipur" pitchFamily="2" charset="0"/>
              </a:rPr>
              <a:t>ubfgdf</a:t>
            </a:r>
            <a:r>
              <a:rPr lang="en-US" dirty="0" smtClean="0">
                <a:latin typeface="Kantipur" pitchFamily="2" charset="0"/>
              </a:rPr>
              <a:t> lj1fg </a:t>
            </a:r>
            <a:r>
              <a:rPr lang="en-US" dirty="0" err="1" smtClean="0">
                <a:latin typeface="Kantipur" pitchFamily="2" charset="0"/>
              </a:rPr>
              <a:t>k|ljlw</a:t>
            </a:r>
            <a:r>
              <a:rPr lang="en-US" dirty="0" smtClean="0">
                <a:latin typeface="Kantipur" pitchFamily="2" charset="0"/>
              </a:rPr>
              <a:t> </a:t>
            </a:r>
            <a:r>
              <a:rPr lang="en-US" dirty="0" err="1" smtClean="0">
                <a:latin typeface="Kantipur" pitchFamily="2" charset="0"/>
              </a:rPr>
              <a:t>tyf</a:t>
            </a:r>
            <a:r>
              <a:rPr lang="en-US" dirty="0" smtClean="0">
                <a:latin typeface="Kantipur" pitchFamily="2" charset="0"/>
              </a:rPr>
              <a:t> </a:t>
            </a:r>
            <a:r>
              <a:rPr lang="en-US" dirty="0" err="1" smtClean="0">
                <a:latin typeface="Kantipur" pitchFamily="2" charset="0"/>
              </a:rPr>
              <a:t>gj</a:t>
            </a:r>
            <a:r>
              <a:rPr lang="en-US" dirty="0" smtClean="0">
                <a:latin typeface="Kantipur" pitchFamily="2" charset="0"/>
              </a:rPr>
              <a:t> </a:t>
            </a:r>
            <a:r>
              <a:rPr lang="en-US" dirty="0" err="1" smtClean="0">
                <a:latin typeface="Kantipur" pitchFamily="2" charset="0"/>
              </a:rPr>
              <a:t>k|jt</a:t>
            </a:r>
            <a:r>
              <a:rPr lang="en-US" dirty="0" smtClean="0">
                <a:latin typeface="Kantipur" pitchFamily="2" charset="0"/>
              </a:rPr>
              <a:t>{g sf]if :</a:t>
            </a:r>
            <a:r>
              <a:rPr lang="en-US" dirty="0" err="1" smtClean="0">
                <a:latin typeface="Kantipur" pitchFamily="2" charset="0"/>
              </a:rPr>
              <a:t>yfkgf</a:t>
            </a:r>
            <a:r>
              <a:rPr lang="en-US" dirty="0" smtClean="0">
                <a:latin typeface="Kantipur" pitchFamily="2" charset="0"/>
              </a:rPr>
              <a:t> u/L ;+</a:t>
            </a:r>
            <a:r>
              <a:rPr lang="en-US" dirty="0" err="1" smtClean="0">
                <a:latin typeface="Kantipur" pitchFamily="2" charset="0"/>
              </a:rPr>
              <a:t>rfng</a:t>
            </a:r>
            <a:r>
              <a:rPr lang="en-US" dirty="0" smtClean="0">
                <a:latin typeface="Kantipur" pitchFamily="2" charset="0"/>
              </a:rPr>
              <a:t> </a:t>
            </a:r>
            <a:r>
              <a:rPr lang="en-US" dirty="0" err="1" smtClean="0">
                <a:latin typeface="Kantipur" pitchFamily="2" charset="0"/>
              </a:rPr>
              <a:t>ul</a:t>
            </a:r>
            <a:r>
              <a:rPr lang="en-US" dirty="0" smtClean="0">
                <a:latin typeface="Kantipur" pitchFamily="2" charset="0"/>
              </a:rPr>
              <a:t>/g] 5 . </a:t>
            </a:r>
          </a:p>
          <a:p>
            <a:pPr lvl="1"/>
            <a:r>
              <a:rPr lang="en-US" dirty="0" smtClean="0">
                <a:latin typeface="Times New Roman" panose="02020603050405020304" pitchFamily="18" charset="0"/>
                <a:cs typeface="Times New Roman" panose="02020603050405020304" pitchFamily="18" charset="0"/>
              </a:rPr>
              <a:t>Science, Technology </a:t>
            </a:r>
            <a:r>
              <a:rPr lang="en-US" smtClean="0">
                <a:latin typeface="Times New Roman" panose="02020603050405020304" pitchFamily="18" charset="0"/>
                <a:cs typeface="Times New Roman" panose="02020603050405020304" pitchFamily="18" charset="0"/>
              </a:rPr>
              <a:t>and Innovation Fund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522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COURSE OF ACTION</a:t>
            </a:r>
            <a:endParaRPr lang="en-US" dirty="0"/>
          </a:p>
        </p:txBody>
      </p:sp>
      <p:sp>
        <p:nvSpPr>
          <p:cNvPr id="3" name="Content Placeholder 2"/>
          <p:cNvSpPr>
            <a:spLocks noGrp="1"/>
          </p:cNvSpPr>
          <p:nvPr>
            <p:ph idx="1"/>
          </p:nvPr>
        </p:nvSpPr>
        <p:spPr/>
        <p:txBody>
          <a:bodyPr>
            <a:normAutofit/>
          </a:bodyPr>
          <a:lstStyle/>
          <a:p>
            <a:r>
              <a:rPr lang="en-US" dirty="0" smtClean="0"/>
              <a:t>Country should invest more in Science, Technology and Innovation</a:t>
            </a:r>
          </a:p>
          <a:p>
            <a:r>
              <a:rPr lang="en-US" dirty="0" smtClean="0"/>
              <a:t>More focus should be on School Science</a:t>
            </a:r>
          </a:p>
          <a:p>
            <a:r>
              <a:rPr lang="en-US" dirty="0" smtClean="0"/>
              <a:t>Youth should take interest in Science</a:t>
            </a:r>
          </a:p>
          <a:p>
            <a:endParaRPr lang="en-US" dirty="0"/>
          </a:p>
        </p:txBody>
      </p:sp>
    </p:spTree>
    <p:extLst>
      <p:ext uri="{BB962C8B-B14F-4D97-AF65-F5344CB8AC3E}">
        <p14:creationId xmlns:p14="http://schemas.microsoft.com/office/powerpoint/2010/main" val="272307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TECHNOLOGY AND INNOVATION</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SCIENCE IS ABOUT THE OBSERVATION OF NATURAL PHENOMENON AND MAKING THEORIES</a:t>
            </a:r>
          </a:p>
          <a:p>
            <a:pPr lvl="1"/>
            <a:r>
              <a:rPr lang="en-US" dirty="0" smtClean="0"/>
              <a:t>To conclude that water flows downstream after observation of several flowing rivers is science</a:t>
            </a:r>
          </a:p>
          <a:p>
            <a:r>
              <a:rPr lang="en-US" dirty="0" smtClean="0"/>
              <a:t>TECHNOLOGY IS ABOUT USING THE SCIENTIFIC THEORIES FOR THE BENEFIT OF THE MANKIND</a:t>
            </a:r>
          </a:p>
          <a:p>
            <a:pPr marL="0" indent="0">
              <a:buNone/>
            </a:pPr>
            <a:endParaRPr lang="en-US" sz="2500" dirty="0" smtClean="0"/>
          </a:p>
          <a:p>
            <a:pPr marL="742950" lvl="2" indent="-342900">
              <a:buFontTx/>
              <a:buChar char="-"/>
            </a:pPr>
            <a:r>
              <a:rPr lang="en-US" sz="2500" dirty="0" smtClean="0"/>
              <a:t>To </a:t>
            </a:r>
            <a:r>
              <a:rPr lang="en-US" sz="2500" dirty="0"/>
              <a:t>make a </a:t>
            </a:r>
            <a:r>
              <a:rPr lang="en-US" sz="2500" dirty="0" smtClean="0"/>
              <a:t>mud lined canal for drinking water  or a mud lining canal for irrigation </a:t>
            </a:r>
            <a:endParaRPr lang="en-US" sz="2500" dirty="0"/>
          </a:p>
          <a:p>
            <a:endParaRPr lang="en-US" dirty="0" smtClean="0"/>
          </a:p>
          <a:p>
            <a:endParaRPr lang="en-US" dirty="0"/>
          </a:p>
          <a:p>
            <a:r>
              <a:rPr lang="en-US" dirty="0" smtClean="0"/>
              <a:t>INNOVATION IS ABOUT MAKING IT MORE EFFICIENT</a:t>
            </a:r>
          </a:p>
          <a:p>
            <a:pPr marL="0" indent="0">
              <a:buNone/>
            </a:pPr>
            <a:r>
              <a:rPr lang="en-US" dirty="0" smtClean="0"/>
              <a:t>-	To lay pipe for reducing leakage</a:t>
            </a:r>
          </a:p>
          <a:p>
            <a:pPr marL="457200" lvl="1" indent="0">
              <a:buNone/>
            </a:pPr>
            <a:endParaRPr lang="en-US" dirty="0" smtClean="0"/>
          </a:p>
          <a:p>
            <a:pPr lvl="1"/>
            <a:endParaRPr lang="en-US" dirty="0"/>
          </a:p>
          <a:p>
            <a:pPr marL="457200" lvl="1" indent="0">
              <a:buNone/>
            </a:pPr>
            <a:r>
              <a:rPr lang="en-US" dirty="0"/>
              <a:t>Science and technology is dominated by civil engineering and architecture</a:t>
            </a:r>
          </a:p>
          <a:p>
            <a:pPr marL="457200" lvl="1" indent="0">
              <a:buNone/>
            </a:pPr>
            <a:endParaRPr lang="en-US" dirty="0" smtClean="0"/>
          </a:p>
        </p:txBody>
      </p:sp>
      <p:pic>
        <p:nvPicPr>
          <p:cNvPr id="1027" name="Picture 3" descr="D:\Photos2\Camera-1\20140805_1111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8400" y="1524000"/>
            <a:ext cx="2641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Monuments-1\Pourakh\DSCN3065.JPG"/>
          <p:cNvPicPr/>
          <p:nvPr/>
        </p:nvPicPr>
        <p:blipFill>
          <a:blip r:embed="rId3"/>
          <a:srcRect/>
          <a:stretch>
            <a:fillRect/>
          </a:stretch>
        </p:blipFill>
        <p:spPr bwMode="auto">
          <a:xfrm>
            <a:off x="4738687" y="4114800"/>
            <a:ext cx="3121025" cy="2341245"/>
          </a:xfrm>
          <a:prstGeom prst="rect">
            <a:avLst/>
          </a:prstGeom>
          <a:noFill/>
          <a:ln w="9525">
            <a:noFill/>
            <a:miter lim="800000"/>
            <a:headEnd/>
            <a:tailEnd/>
          </a:ln>
        </p:spPr>
      </p:pic>
    </p:spTree>
    <p:extLst>
      <p:ext uri="{BB962C8B-B14F-4D97-AF65-F5344CB8AC3E}">
        <p14:creationId xmlns:p14="http://schemas.microsoft.com/office/powerpoint/2010/main" val="312352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04800" y="2438400"/>
            <a:ext cx="8534400" cy="830997"/>
          </a:xfrm>
          <a:prstGeom prst="rect">
            <a:avLst/>
          </a:prstGeom>
          <a:noFill/>
          <a:ln w="9525">
            <a:noFill/>
            <a:miter lim="800000"/>
            <a:headEnd/>
            <a:tailEnd/>
          </a:ln>
        </p:spPr>
        <p:txBody>
          <a:bodyPr>
            <a:spAutoFit/>
          </a:bodyPr>
          <a:lstStyle/>
          <a:p>
            <a:pPr algn="ctr">
              <a:spcBef>
                <a:spcPct val="50000"/>
              </a:spcBef>
            </a:pPr>
            <a:r>
              <a:rPr lang="en-US" sz="4800" b="1" dirty="0">
                <a:solidFill>
                  <a:srgbClr val="6600FF"/>
                </a:solidFill>
                <a:latin typeface="Bodoni MT Black" pitchFamily="18" charset="0"/>
              </a:rPr>
              <a:t>Thank </a:t>
            </a:r>
            <a:r>
              <a:rPr lang="en-US" sz="4800" b="1" dirty="0" smtClean="0">
                <a:solidFill>
                  <a:srgbClr val="6600FF"/>
                </a:solidFill>
                <a:latin typeface="Bodoni MT Black" pitchFamily="18" charset="0"/>
              </a:rPr>
              <a:t>you very much!</a:t>
            </a:r>
            <a:endParaRPr lang="en-US" sz="4800" b="1" dirty="0">
              <a:solidFill>
                <a:srgbClr val="6600FF"/>
              </a:solidFill>
              <a:latin typeface="Bodoni MT Black" pitchFamily="18" charset="0"/>
            </a:endParaRPr>
          </a:p>
        </p:txBody>
      </p:sp>
    </p:spTree>
    <p:extLst>
      <p:ext uri="{BB962C8B-B14F-4D97-AF65-F5344CB8AC3E}">
        <p14:creationId xmlns:p14="http://schemas.microsoft.com/office/powerpoint/2010/main" val="174955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TECHNOLOGY AND INNOVATION</a:t>
            </a:r>
            <a:endParaRPr lang="en-US" dirty="0"/>
          </a:p>
        </p:txBody>
      </p:sp>
      <p:sp>
        <p:nvSpPr>
          <p:cNvPr id="3" name="Content Placeholder 2"/>
          <p:cNvSpPr>
            <a:spLocks noGrp="1"/>
          </p:cNvSpPr>
          <p:nvPr>
            <p:ph sz="half" idx="1"/>
          </p:nvPr>
        </p:nvSpPr>
        <p:spPr/>
        <p:txBody>
          <a:bodyPr>
            <a:normAutofit/>
          </a:bodyPr>
          <a:lstStyle/>
          <a:p>
            <a:r>
              <a:rPr lang="en-US" dirty="0" smtClean="0"/>
              <a:t>RAJ KULO</a:t>
            </a:r>
          </a:p>
          <a:p>
            <a:pPr lvl="1"/>
            <a:r>
              <a:rPr lang="en-US" dirty="0" smtClean="0"/>
              <a:t>Constructed before 6</a:t>
            </a:r>
            <a:r>
              <a:rPr lang="en-US" baseline="30000" dirty="0" smtClean="0"/>
              <a:t>th</a:t>
            </a:r>
            <a:r>
              <a:rPr lang="en-US" dirty="0" smtClean="0"/>
              <a:t> century</a:t>
            </a:r>
          </a:p>
          <a:p>
            <a:pPr lvl="1"/>
            <a:r>
              <a:rPr lang="en-US" dirty="0" smtClean="0"/>
              <a:t>Old </a:t>
            </a:r>
            <a:r>
              <a:rPr lang="en-US" dirty="0" err="1" smtClean="0"/>
              <a:t>Melamchi</a:t>
            </a:r>
            <a:endParaRPr lang="en-US" dirty="0" smtClean="0"/>
          </a:p>
          <a:p>
            <a:pPr lvl="1"/>
            <a:r>
              <a:rPr lang="en-US" dirty="0" smtClean="0"/>
              <a:t>Dam made under </a:t>
            </a:r>
            <a:r>
              <a:rPr lang="en-US" dirty="0" err="1" smtClean="0"/>
              <a:t>Lele</a:t>
            </a:r>
            <a:r>
              <a:rPr lang="en-US" dirty="0" smtClean="0"/>
              <a:t> river for </a:t>
            </a:r>
            <a:r>
              <a:rPr lang="en-US" dirty="0" err="1" smtClean="0"/>
              <a:t>Bhaktapur</a:t>
            </a:r>
            <a:endParaRPr lang="en-US" dirty="0" smtClean="0"/>
          </a:p>
          <a:p>
            <a:pPr lvl="1"/>
            <a:r>
              <a:rPr lang="en-US" dirty="0" smtClean="0"/>
              <a:t>From </a:t>
            </a:r>
            <a:r>
              <a:rPr lang="en-US" dirty="0" err="1" smtClean="0"/>
              <a:t>Mahadev</a:t>
            </a:r>
            <a:r>
              <a:rPr lang="en-US" dirty="0" smtClean="0"/>
              <a:t> </a:t>
            </a:r>
            <a:r>
              <a:rPr lang="en-US" dirty="0" err="1" smtClean="0"/>
              <a:t>Khola</a:t>
            </a:r>
            <a:r>
              <a:rPr lang="en-US" dirty="0" smtClean="0"/>
              <a:t> in </a:t>
            </a:r>
            <a:r>
              <a:rPr lang="en-US" dirty="0" err="1" smtClean="0"/>
              <a:t>Bhaktapur</a:t>
            </a:r>
            <a:endParaRPr lang="en-US" dirty="0" smtClean="0"/>
          </a:p>
          <a:p>
            <a:pPr lvl="1"/>
            <a:r>
              <a:rPr lang="en-US" dirty="0" smtClean="0"/>
              <a:t>From Siva </a:t>
            </a:r>
            <a:r>
              <a:rPr lang="en-US" dirty="0" err="1" smtClean="0"/>
              <a:t>Puri</a:t>
            </a:r>
            <a:r>
              <a:rPr lang="en-US" dirty="0" smtClean="0"/>
              <a:t> in Kathmandu</a:t>
            </a:r>
            <a:endParaRPr lang="en-US" dirty="0"/>
          </a:p>
          <a:p>
            <a:pPr marL="457200" lvl="1"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45508" y="2040534"/>
            <a:ext cx="2239962" cy="167997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27968" y="4471408"/>
            <a:ext cx="2243260" cy="1682445"/>
          </a:xfrm>
          <a:prstGeom prst="rect">
            <a:avLst/>
          </a:prstGeom>
        </p:spPr>
      </p:pic>
    </p:spTree>
    <p:extLst>
      <p:ext uri="{BB962C8B-B14F-4D97-AF65-F5344CB8AC3E}">
        <p14:creationId xmlns:p14="http://schemas.microsoft.com/office/powerpoint/2010/main" val="4141483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GOPAL AND KIRAT DYNASTY</a:t>
            </a:r>
            <a:endParaRPr lang="en-US" dirty="0"/>
          </a:p>
        </p:txBody>
      </p:sp>
      <p:pic>
        <p:nvPicPr>
          <p:cNvPr id="1026" name="Picture 2" descr="picture of Machhenarayan mandir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2921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http://www.nagarjunainstitute.com/budd_sites/lumbini/oldlumb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5800" y="4121149"/>
            <a:ext cx="3810000" cy="2466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1" descr="http://www.nagarjunainstitute.com/budd_sites/lumbini/gotiha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067300" y="1254128"/>
            <a:ext cx="3048000" cy="2476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descr="http://www.nagarjunainstitute.com/budd_sites/lumbini/niglihaw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3925887"/>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9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PARTHENON AND KAILASH KUT BHAWAN</a:t>
            </a:r>
            <a:endParaRPr lang="en-US" dirty="0"/>
          </a:p>
        </p:txBody>
      </p:sp>
      <p:sp>
        <p:nvSpPr>
          <p:cNvPr id="3" name="Content Placeholder 2"/>
          <p:cNvSpPr>
            <a:spLocks noGrp="1"/>
          </p:cNvSpPr>
          <p:nvPr>
            <p:ph sz="half" idx="1"/>
          </p:nvPr>
        </p:nvSpPr>
        <p:spPr/>
        <p:txBody>
          <a:bodyPr/>
          <a:lstStyle/>
          <a:p>
            <a:r>
              <a:rPr lang="en-US" dirty="0" smtClean="0"/>
              <a:t>Poet Emmerson(1874)</a:t>
            </a:r>
          </a:p>
          <a:p>
            <a:pPr lvl="1"/>
            <a:r>
              <a:rPr lang="en-US" dirty="0" smtClean="0"/>
              <a:t>Earth proudly wears the Parthenon, as the best gem upon her zone</a:t>
            </a:r>
          </a:p>
          <a:p>
            <a:r>
              <a:rPr lang="en-US" dirty="0" smtClean="0"/>
              <a:t>Inscription of </a:t>
            </a:r>
            <a:r>
              <a:rPr lang="en-US" dirty="0" err="1" smtClean="0"/>
              <a:t>Snaga</a:t>
            </a:r>
            <a:r>
              <a:rPr lang="en-US" dirty="0" smtClean="0"/>
              <a:t>, 608</a:t>
            </a:r>
          </a:p>
          <a:p>
            <a:pPr lvl="1"/>
            <a:r>
              <a:rPr lang="en-US" dirty="0" err="1" smtClean="0">
                <a:latin typeface="Kantipur" pitchFamily="2" charset="0"/>
              </a:rPr>
              <a:t>Kf</a:t>
            </a:r>
            <a:r>
              <a:rPr lang="en-US" dirty="0" smtClean="0">
                <a:latin typeface="Kantipur" pitchFamily="2" charset="0"/>
              </a:rPr>
              <a:t>[</a:t>
            </a:r>
            <a:r>
              <a:rPr lang="en-US" dirty="0" err="1" smtClean="0">
                <a:latin typeface="Kantipur" pitchFamily="2" charset="0"/>
              </a:rPr>
              <a:t>YjLtnsf</a:t>
            </a:r>
            <a:r>
              <a:rPr lang="en-US" dirty="0" smtClean="0">
                <a:latin typeface="Kantipur" pitchFamily="2" charset="0"/>
              </a:rPr>
              <a:t>] 6Lsf h:tf] </a:t>
            </a:r>
            <a:r>
              <a:rPr lang="en-US" dirty="0" err="1" smtClean="0">
                <a:latin typeface="Kantipur" pitchFamily="2" charset="0"/>
              </a:rPr>
              <a:t>ePsf</a:t>
            </a:r>
            <a:r>
              <a:rPr lang="en-US" dirty="0" smtClean="0">
                <a:latin typeface="Kantipur" pitchFamily="2" charset="0"/>
              </a:rPr>
              <a:t>], </a:t>
            </a:r>
            <a:r>
              <a:rPr lang="en-US" dirty="0" err="1" smtClean="0">
                <a:latin typeface="Kantipur" pitchFamily="2" charset="0"/>
              </a:rPr>
              <a:t>s'l</a:t>
            </a:r>
            <a:r>
              <a:rPr lang="en-US" dirty="0" smtClean="0">
                <a:latin typeface="Kantipur" pitchFamily="2" charset="0"/>
              </a:rPr>
              <a:t>/</a:t>
            </a:r>
            <a:r>
              <a:rPr lang="en-US" dirty="0" err="1" smtClean="0">
                <a:latin typeface="Kantipur" pitchFamily="2" charset="0"/>
              </a:rPr>
              <a:t>s'l</a:t>
            </a:r>
            <a:r>
              <a:rPr lang="en-US" dirty="0" smtClean="0">
                <a:latin typeface="Kantipur" pitchFamily="2" charset="0"/>
              </a:rPr>
              <a:t>/ </a:t>
            </a:r>
            <a:r>
              <a:rPr lang="en-US" dirty="0" err="1" smtClean="0">
                <a:latin typeface="Kantipur" pitchFamily="2" charset="0"/>
              </a:rPr>
              <a:t>nfu</a:t>
            </a:r>
            <a:r>
              <a:rPr lang="en-US" dirty="0" smtClean="0">
                <a:latin typeface="Kantipur" pitchFamily="2" charset="0"/>
              </a:rPr>
              <a:t>]sf </a:t>
            </a:r>
            <a:r>
              <a:rPr lang="en-US" dirty="0" err="1" smtClean="0">
                <a:latin typeface="Kantipur" pitchFamily="2" charset="0"/>
              </a:rPr>
              <a:t>b'lgofx¿n</a:t>
            </a:r>
            <a:r>
              <a:rPr lang="en-US" dirty="0" smtClean="0">
                <a:latin typeface="Kantipur" pitchFamily="2" charset="0"/>
              </a:rPr>
              <a:t>] </a:t>
            </a:r>
            <a:r>
              <a:rPr lang="en-US" dirty="0" err="1" smtClean="0">
                <a:latin typeface="Kantipur" pitchFamily="2" charset="0"/>
              </a:rPr>
              <a:t>cfvf</a:t>
            </a:r>
            <a:r>
              <a:rPr lang="en-US" dirty="0" smtClean="0">
                <a:latin typeface="Kantipur" pitchFamily="2" charset="0"/>
              </a:rPr>
              <a:t> </a:t>
            </a:r>
            <a:r>
              <a:rPr lang="en-US" dirty="0" err="1" smtClean="0">
                <a:latin typeface="Kantipur" pitchFamily="2" charset="0"/>
              </a:rPr>
              <a:t>lemd</a:t>
            </a:r>
            <a:r>
              <a:rPr lang="en-US" dirty="0" smtClean="0">
                <a:latin typeface="Kantipur" pitchFamily="2" charset="0"/>
              </a:rPr>
              <a:t> </a:t>
            </a:r>
            <a:r>
              <a:rPr lang="en-US" dirty="0" err="1" smtClean="0">
                <a:latin typeface="Kantipur" pitchFamily="2" charset="0"/>
              </a:rPr>
              <a:t>gu</a:t>
            </a:r>
            <a:r>
              <a:rPr lang="en-US" dirty="0" smtClean="0">
                <a:latin typeface="Kantipur" pitchFamily="2" charset="0"/>
              </a:rPr>
              <a:t>/]/ x]l/</a:t>
            </a:r>
            <a:r>
              <a:rPr lang="en-US" dirty="0" err="1" smtClean="0">
                <a:latin typeface="Kantipur" pitchFamily="2" charset="0"/>
              </a:rPr>
              <a:t>Psf</a:t>
            </a:r>
            <a:r>
              <a:rPr lang="en-US" dirty="0" smtClean="0">
                <a:latin typeface="Kantipur" pitchFamily="2" charset="0"/>
              </a:rPr>
              <a:t>]</a:t>
            </a:r>
          </a:p>
          <a:p>
            <a:pPr lvl="1"/>
            <a:endParaRPr lang="en-US" dirty="0"/>
          </a:p>
        </p:txBody>
      </p:sp>
      <p:graphicFrame>
        <p:nvGraphicFramePr>
          <p:cNvPr id="5" name="Object 3"/>
          <p:cNvGraphicFramePr>
            <a:graphicFrameLocks noGrp="1" noChangeAspect="1"/>
          </p:cNvGraphicFramePr>
          <p:nvPr>
            <p:ph sz="half" idx="2"/>
          </p:nvPr>
        </p:nvGraphicFramePr>
        <p:xfrm>
          <a:off x="4648200" y="2182593"/>
          <a:ext cx="4038600" cy="3361177"/>
        </p:xfrm>
        <a:graphic>
          <a:graphicData uri="http://schemas.openxmlformats.org/presentationml/2006/ole">
            <mc:AlternateContent xmlns:mc="http://schemas.openxmlformats.org/markup-compatibility/2006">
              <mc:Choice xmlns:v="urn:schemas-microsoft-com:vml" Requires="v">
                <p:oleObj spid="_x0000_s2072" name="Scanned Photo" r:id="rId3" imgW="6180356" imgH="5143946" progId="MSPhotoEdScan.3">
                  <p:embed/>
                </p:oleObj>
              </mc:Choice>
              <mc:Fallback>
                <p:oleObj name="Scanned Photo" r:id="rId3" imgW="6180356" imgH="5143946" progId="MSPhotoEdScan.3">
                  <p:embed/>
                  <p:pic>
                    <p:nvPicPr>
                      <p:cNvPr id="1229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82593"/>
                        <a:ext cx="4038600" cy="3361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4225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LICCHAVI PERIOD</a:t>
            </a:r>
            <a:br>
              <a:rPr lang="en-US" dirty="0" smtClean="0"/>
            </a:br>
            <a:r>
              <a:rPr lang="en-US" dirty="0" smtClean="0"/>
              <a:t>(Inscription of 826 AD)</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err="1" smtClean="0">
                <a:latin typeface="Preeti" pitchFamily="2" charset="0"/>
              </a:rPr>
              <a:t>Dff</a:t>
            </a:r>
            <a:r>
              <a:rPr lang="en-US" dirty="0" smtClean="0">
                <a:latin typeface="Preeti" pitchFamily="2" charset="0"/>
              </a:rPr>
              <a:t>]tL6f/</a:t>
            </a:r>
            <a:r>
              <a:rPr lang="en-US" dirty="0" err="1" smtClean="0">
                <a:latin typeface="Preeti" pitchFamily="2" charset="0"/>
              </a:rPr>
              <a:t>sf</a:t>
            </a:r>
            <a:r>
              <a:rPr lang="en-US" dirty="0" smtClean="0">
                <a:latin typeface="Preeti" pitchFamily="2" charset="0"/>
              </a:rPr>
              <a:t>] </a:t>
            </a:r>
            <a:r>
              <a:rPr lang="en-US" dirty="0" err="1" smtClean="0">
                <a:latin typeface="Preeti" pitchFamily="2" charset="0"/>
              </a:rPr>
              <a:t>clen</a:t>
            </a:r>
            <a:r>
              <a:rPr lang="en-US" dirty="0" smtClean="0">
                <a:latin typeface="Preeti" pitchFamily="2" charset="0"/>
              </a:rPr>
              <a:t>]v</a:t>
            </a:r>
          </a:p>
          <a:p>
            <a:r>
              <a:rPr lang="en-US" dirty="0" smtClean="0">
                <a:latin typeface="Preeti" pitchFamily="2" charset="0"/>
              </a:rPr>
              <a:t>Kff6gaf6 </a:t>
            </a:r>
            <a:r>
              <a:rPr lang="en-US" dirty="0" err="1" smtClean="0">
                <a:latin typeface="Preeti" pitchFamily="2" charset="0"/>
              </a:rPr>
              <a:t>n'e'lt</a:t>
            </a:r>
            <a:r>
              <a:rPr lang="en-US" dirty="0" smtClean="0">
                <a:latin typeface="Preeti" pitchFamily="2" charset="0"/>
              </a:rPr>
              <a:t>/ </a:t>
            </a:r>
            <a:r>
              <a:rPr lang="en-US" dirty="0" err="1" smtClean="0">
                <a:latin typeface="Preeti" pitchFamily="2" charset="0"/>
              </a:rPr>
              <a:t>hfFbf</a:t>
            </a:r>
            <a:r>
              <a:rPr lang="en-US" dirty="0" smtClean="0">
                <a:latin typeface="Preeti" pitchFamily="2" charset="0"/>
              </a:rPr>
              <a:t> af6f]</a:t>
            </a:r>
            <a:r>
              <a:rPr lang="en-US" dirty="0" err="1" smtClean="0">
                <a:latin typeface="Preeti" pitchFamily="2" charset="0"/>
              </a:rPr>
              <a:t>df</a:t>
            </a:r>
            <a:r>
              <a:rPr lang="en-US" dirty="0" smtClean="0">
                <a:latin typeface="Preeti" pitchFamily="2" charset="0"/>
              </a:rPr>
              <a:t> </a:t>
            </a:r>
            <a:r>
              <a:rPr lang="en-US" dirty="0" err="1" smtClean="0">
                <a:latin typeface="Preeti" pitchFamily="2" charset="0"/>
              </a:rPr>
              <a:t>df</a:t>
            </a:r>
            <a:r>
              <a:rPr lang="en-US" dirty="0" smtClean="0">
                <a:latin typeface="Preeti" pitchFamily="2" charset="0"/>
              </a:rPr>
              <a:t>]tL6f/ </a:t>
            </a:r>
            <a:r>
              <a:rPr lang="en-US" dirty="0" err="1" smtClean="0">
                <a:latin typeface="Preeti" pitchFamily="2" charset="0"/>
              </a:rPr>
              <a:t>eGg</a:t>
            </a:r>
            <a:r>
              <a:rPr lang="en-US" dirty="0" smtClean="0">
                <a:latin typeface="Preeti" pitchFamily="2" charset="0"/>
              </a:rPr>
              <a:t>] 7fpF kb{5 . </a:t>
            </a:r>
            <a:r>
              <a:rPr lang="en-US" dirty="0" err="1" smtClean="0">
                <a:latin typeface="Preeti" pitchFamily="2" charset="0"/>
              </a:rPr>
              <a:t>ToxfF</a:t>
            </a:r>
            <a:r>
              <a:rPr lang="en-US" dirty="0" smtClean="0">
                <a:latin typeface="Preeti" pitchFamily="2" charset="0"/>
              </a:rPr>
              <a:t> a§]8f]n </a:t>
            </a:r>
            <a:r>
              <a:rPr lang="en-US" dirty="0" err="1" smtClean="0">
                <a:latin typeface="Preeti" pitchFamily="2" charset="0"/>
              </a:rPr>
              <a:t>eGg</a:t>
            </a:r>
            <a:r>
              <a:rPr lang="en-US" dirty="0" smtClean="0">
                <a:latin typeface="Preeti" pitchFamily="2" charset="0"/>
              </a:rPr>
              <a:t>] 7fpFdf af6fd}  Pp6f </a:t>
            </a:r>
            <a:r>
              <a:rPr lang="en-US" dirty="0" err="1" smtClean="0">
                <a:latin typeface="Preeti" pitchFamily="2" charset="0"/>
              </a:rPr>
              <a:t>hnb|f</a:t>
            </a:r>
            <a:r>
              <a:rPr lang="en-US" dirty="0" smtClean="0">
                <a:latin typeface="Preeti" pitchFamily="2" charset="0"/>
              </a:rPr>
              <a:t>]0fL /x]</a:t>
            </a:r>
            <a:r>
              <a:rPr lang="en-US" dirty="0" err="1" smtClean="0">
                <a:latin typeface="Preeti" pitchFamily="2" charset="0"/>
              </a:rPr>
              <a:t>sf</a:t>
            </a:r>
            <a:r>
              <a:rPr lang="en-US" dirty="0" smtClean="0">
                <a:latin typeface="Preeti" pitchFamily="2" charset="0"/>
              </a:rPr>
              <a:t>] 5 . </a:t>
            </a:r>
            <a:r>
              <a:rPr lang="en-US" dirty="0" err="1" smtClean="0">
                <a:latin typeface="Preeti" pitchFamily="2" charset="0"/>
              </a:rPr>
              <a:t>To;df</a:t>
            </a:r>
            <a:r>
              <a:rPr lang="en-US" dirty="0" smtClean="0">
                <a:latin typeface="Preeti" pitchFamily="2" charset="0"/>
              </a:rPr>
              <a:t> of] </a:t>
            </a:r>
            <a:r>
              <a:rPr lang="en-US" dirty="0" err="1" smtClean="0">
                <a:latin typeface="Preeti" pitchFamily="2" charset="0"/>
              </a:rPr>
              <a:t>clen</a:t>
            </a:r>
            <a:r>
              <a:rPr lang="en-US" dirty="0" smtClean="0">
                <a:latin typeface="Preeti" pitchFamily="2" charset="0"/>
              </a:rPr>
              <a:t>]v </a:t>
            </a:r>
            <a:r>
              <a:rPr lang="en-US" dirty="0" err="1" smtClean="0">
                <a:latin typeface="Preeti" pitchFamily="2" charset="0"/>
              </a:rPr>
              <a:t>s'FlbPsf</a:t>
            </a:r>
            <a:r>
              <a:rPr lang="en-US" dirty="0" smtClean="0">
                <a:latin typeface="Preeti" pitchFamily="2" charset="0"/>
              </a:rPr>
              <a:t>] 5 . </a:t>
            </a:r>
          </a:p>
          <a:p>
            <a:r>
              <a:rPr lang="en-US" b="1" dirty="0" smtClean="0">
                <a:latin typeface="Preeti" pitchFamily="2" charset="0"/>
              </a:rPr>
              <a:t>!	ç </a:t>
            </a:r>
            <a:r>
              <a:rPr lang="en-US" b="1" dirty="0" err="1" smtClean="0">
                <a:latin typeface="Preeti" pitchFamily="2" charset="0"/>
              </a:rPr>
              <a:t>k~rfztf</a:t>
            </a:r>
            <a:r>
              <a:rPr lang="en-US" b="1" dirty="0" smtClean="0">
                <a:latin typeface="Preeti" pitchFamily="2" charset="0"/>
              </a:rPr>
              <a:t> ;</a:t>
            </a:r>
            <a:r>
              <a:rPr lang="en-US" b="1" dirty="0" err="1" smtClean="0">
                <a:latin typeface="Preeti" pitchFamily="2" charset="0"/>
              </a:rPr>
              <a:t>dlws</a:t>
            </a:r>
            <a:r>
              <a:rPr lang="en-US" b="1" dirty="0" smtClean="0">
                <a:latin typeface="Preeti" pitchFamily="2" charset="0"/>
              </a:rPr>
              <a:t>] 	;</a:t>
            </a:r>
            <a:r>
              <a:rPr lang="en-US" b="1" dirty="0" err="1" smtClean="0">
                <a:latin typeface="Preeti" pitchFamily="2" charset="0"/>
              </a:rPr>
              <a:t>Dj:t</a:t>
            </a:r>
            <a:r>
              <a:rPr lang="en-US" b="1" dirty="0" smtClean="0">
                <a:latin typeface="Preeti" pitchFamily="2" charset="0"/>
              </a:rPr>
              <a:t>/zt4o]</a:t>
            </a:r>
          </a:p>
          <a:p>
            <a:r>
              <a:rPr lang="en-US" b="1" dirty="0" smtClean="0">
                <a:latin typeface="Preeti" pitchFamily="2" charset="0"/>
              </a:rPr>
              <a:t>@	k|ydiff9df;:o </a:t>
            </a:r>
            <a:r>
              <a:rPr lang="en-US" b="1" dirty="0" err="1" smtClean="0">
                <a:latin typeface="Preeti" pitchFamily="2" charset="0"/>
              </a:rPr>
              <a:t>låtLoflbj</a:t>
            </a:r>
            <a:r>
              <a:rPr lang="en-US" b="1" dirty="0" smtClean="0">
                <a:latin typeface="Preeti" pitchFamily="2" charset="0"/>
              </a:rPr>
              <a:t>;]</a:t>
            </a:r>
          </a:p>
          <a:p>
            <a:r>
              <a:rPr lang="en-US" b="1" dirty="0" smtClean="0">
                <a:latin typeface="Preeti" pitchFamily="2" charset="0"/>
              </a:rPr>
              <a:t>#	</a:t>
            </a:r>
            <a:r>
              <a:rPr lang="en-US" b="1" dirty="0" err="1" smtClean="0">
                <a:latin typeface="Preeti" pitchFamily="2" charset="0"/>
              </a:rPr>
              <a:t>hnb|f</a:t>
            </a:r>
            <a:r>
              <a:rPr lang="en-US" b="1" dirty="0" smtClean="0">
                <a:latin typeface="Preeti" pitchFamily="2" charset="0"/>
              </a:rPr>
              <a:t>]l0fl/o+ z}</a:t>
            </a:r>
            <a:r>
              <a:rPr lang="en-US" b="1" dirty="0" err="1" smtClean="0">
                <a:latin typeface="Preeti" pitchFamily="2" charset="0"/>
              </a:rPr>
              <a:t>nL</a:t>
            </a:r>
            <a:r>
              <a:rPr lang="en-US" b="1" dirty="0" smtClean="0">
                <a:latin typeface="Preeti" pitchFamily="2" charset="0"/>
              </a:rPr>
              <a:t> </a:t>
            </a:r>
            <a:r>
              <a:rPr lang="en-US" b="1" dirty="0" err="1" smtClean="0">
                <a:latin typeface="Preeti" pitchFamily="2" charset="0"/>
              </a:rPr>
              <a:t>kflttf</a:t>
            </a:r>
            <a:r>
              <a:rPr lang="en-US" b="1" dirty="0" smtClean="0">
                <a:latin typeface="Preeti" pitchFamily="2" charset="0"/>
              </a:rPr>
              <a:t> </a:t>
            </a:r>
            <a:r>
              <a:rPr lang="en-US" b="1" dirty="0" err="1" smtClean="0">
                <a:latin typeface="Preeti" pitchFamily="2" charset="0"/>
              </a:rPr>
              <a:t>blIffd'vf</a:t>
            </a:r>
            <a:endParaRPr lang="en-US" b="1" dirty="0" smtClean="0">
              <a:latin typeface="Preeti" pitchFamily="2" charset="0"/>
            </a:endParaRPr>
          </a:p>
          <a:p>
            <a:r>
              <a:rPr lang="en-US" b="1" dirty="0" smtClean="0">
                <a:latin typeface="Preeti" pitchFamily="2" charset="0"/>
              </a:rPr>
              <a:t>$	&gt;</a:t>
            </a:r>
            <a:r>
              <a:rPr lang="en-US" b="1" dirty="0" err="1" smtClean="0">
                <a:latin typeface="Preeti" pitchFamily="2" charset="0"/>
              </a:rPr>
              <a:t>Ldtfy</a:t>
            </a:r>
            <a:r>
              <a:rPr lang="en-US" b="1" dirty="0" smtClean="0">
                <a:latin typeface="Preeti" pitchFamily="2" charset="0"/>
              </a:rPr>
              <a:t> </a:t>
            </a:r>
            <a:r>
              <a:rPr lang="en-US" b="1" dirty="0" err="1" smtClean="0">
                <a:latin typeface="Preeti" pitchFamily="2" charset="0"/>
              </a:rPr>
              <a:t>anL</a:t>
            </a:r>
            <a:r>
              <a:rPr lang="en-US" b="1" dirty="0" smtClean="0">
                <a:latin typeface="Preeti" pitchFamily="2" charset="0"/>
              </a:rPr>
              <a:t>/f1f /f1f k0oflej[4o</a:t>
            </a:r>
            <a:r>
              <a:rPr lang="en-US" dirty="0" smtClean="0">
                <a:latin typeface="Preeti" pitchFamily="2" charset="0"/>
              </a:rPr>
              <a:t>]</a:t>
            </a:r>
          </a:p>
          <a:p>
            <a:r>
              <a:rPr lang="en-US" dirty="0" smtClean="0">
                <a:latin typeface="Preeti" pitchFamily="2" charset="0"/>
              </a:rPr>
              <a:t>;+</a:t>
            </a:r>
            <a:r>
              <a:rPr lang="en-US" dirty="0" err="1" smtClean="0">
                <a:latin typeface="Preeti" pitchFamily="2" charset="0"/>
              </a:rPr>
              <a:t>jt</a:t>
            </a:r>
            <a:r>
              <a:rPr lang="en-US" dirty="0" smtClean="0">
                <a:latin typeface="Preeti" pitchFamily="2" charset="0"/>
              </a:rPr>
              <a:t> @%) k|ydfiff9 </a:t>
            </a:r>
            <a:r>
              <a:rPr lang="en-US" dirty="0" err="1" smtClean="0">
                <a:latin typeface="Preeti" pitchFamily="2" charset="0"/>
              </a:rPr>
              <a:t>dlxgf</a:t>
            </a:r>
            <a:r>
              <a:rPr lang="en-US" dirty="0" smtClean="0">
                <a:latin typeface="Preeti" pitchFamily="2" charset="0"/>
              </a:rPr>
              <a:t> </a:t>
            </a:r>
            <a:r>
              <a:rPr lang="en-US" dirty="0" err="1" smtClean="0">
                <a:latin typeface="Preeti" pitchFamily="2" charset="0"/>
              </a:rPr>
              <a:t>låtLofsf</a:t>
            </a:r>
            <a:r>
              <a:rPr lang="en-US" dirty="0" smtClean="0">
                <a:latin typeface="Preeti" pitchFamily="2" charset="0"/>
              </a:rPr>
              <a:t>] </a:t>
            </a:r>
            <a:r>
              <a:rPr lang="en-US" dirty="0" err="1" smtClean="0">
                <a:latin typeface="Preeti" pitchFamily="2" charset="0"/>
              </a:rPr>
              <a:t>lbg</a:t>
            </a:r>
            <a:r>
              <a:rPr lang="en-US" dirty="0" smtClean="0">
                <a:latin typeface="Preeti" pitchFamily="2" charset="0"/>
              </a:rPr>
              <a:t> /</a:t>
            </a:r>
            <a:r>
              <a:rPr lang="en-US" dirty="0" err="1" smtClean="0">
                <a:latin typeface="Preeti" pitchFamily="2" charset="0"/>
              </a:rPr>
              <a:t>fhf</a:t>
            </a:r>
            <a:r>
              <a:rPr lang="en-US" dirty="0">
                <a:latin typeface="Preeti" pitchFamily="2" charset="0"/>
              </a:rPr>
              <a:t> </a:t>
            </a:r>
            <a:r>
              <a:rPr lang="en-US" dirty="0" smtClean="0">
                <a:latin typeface="Preeti" pitchFamily="2" charset="0"/>
              </a:rPr>
              <a:t>&gt;L </a:t>
            </a:r>
            <a:r>
              <a:rPr lang="en-US" dirty="0" err="1" smtClean="0">
                <a:latin typeface="Preeti" pitchFamily="2" charset="0"/>
              </a:rPr>
              <a:t>aln</a:t>
            </a:r>
            <a:r>
              <a:rPr lang="en-US" dirty="0" smtClean="0">
                <a:latin typeface="Preeti" pitchFamily="2" charset="0"/>
              </a:rPr>
              <a:t>/</a:t>
            </a:r>
            <a:r>
              <a:rPr lang="en-US" dirty="0" err="1" smtClean="0">
                <a:latin typeface="Preeti" pitchFamily="2" charset="0"/>
              </a:rPr>
              <a:t>fhn</a:t>
            </a:r>
            <a:r>
              <a:rPr lang="en-US" dirty="0" smtClean="0">
                <a:latin typeface="Preeti" pitchFamily="2" charset="0"/>
              </a:rPr>
              <a:t>] k'0o a9f];\ </a:t>
            </a:r>
            <a:r>
              <a:rPr lang="en-US" dirty="0" err="1" smtClean="0">
                <a:latin typeface="Preeti" pitchFamily="2" charset="0"/>
              </a:rPr>
              <a:t>egL</a:t>
            </a:r>
            <a:r>
              <a:rPr lang="en-US" dirty="0" smtClean="0">
                <a:latin typeface="Preeti" pitchFamily="2" charset="0"/>
              </a:rPr>
              <a:t> of] 9Ë] </a:t>
            </a:r>
            <a:r>
              <a:rPr lang="en-US" dirty="0" err="1" smtClean="0">
                <a:latin typeface="Preeti" pitchFamily="2" charset="0"/>
              </a:rPr>
              <a:t>hnb|f</a:t>
            </a:r>
            <a:r>
              <a:rPr lang="en-US" dirty="0" smtClean="0">
                <a:latin typeface="Preeti" pitchFamily="2" charset="0"/>
              </a:rPr>
              <a:t>]0fL </a:t>
            </a:r>
            <a:r>
              <a:rPr lang="en-US" dirty="0" err="1" smtClean="0">
                <a:latin typeface="Preeti" pitchFamily="2" charset="0"/>
              </a:rPr>
              <a:t>agfpg</a:t>
            </a:r>
            <a:r>
              <a:rPr lang="en-US" dirty="0" smtClean="0">
                <a:latin typeface="Preeti" pitchFamily="2" charset="0"/>
              </a:rPr>
              <a:t> </a:t>
            </a:r>
            <a:r>
              <a:rPr lang="en-US" dirty="0" err="1" smtClean="0">
                <a:latin typeface="Preeti" pitchFamily="2" charset="0"/>
              </a:rPr>
              <a:t>nfpg'eof</a:t>
            </a:r>
            <a:r>
              <a:rPr lang="en-US" dirty="0" smtClean="0">
                <a:latin typeface="Preeti" pitchFamily="2" charset="0"/>
              </a:rPr>
              <a:t>] </a:t>
            </a:r>
            <a:endParaRPr lang="en-US" dirty="0">
              <a:latin typeface="Preeti" pitchFamily="2" charset="0"/>
            </a:endParaRPr>
          </a:p>
          <a:p>
            <a:r>
              <a:rPr lang="en-US" dirty="0" smtClean="0">
                <a:latin typeface="Preeti" pitchFamily="2" charset="0"/>
              </a:rPr>
              <a:t> </a:t>
            </a:r>
          </a:p>
          <a:p>
            <a:endParaRPr lang="en-US" dirty="0">
              <a:latin typeface="Preeti" pitchFamily="2" charset="0"/>
            </a:endParaRPr>
          </a:p>
        </p:txBody>
      </p:sp>
      <p:pic>
        <p:nvPicPr>
          <p:cNvPr id="1026" name="Picture 2" descr="D:\Photos2\Camera-2\IMG_20160827_1219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447800"/>
            <a:ext cx="2447779" cy="18148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Photos2\Camera-2\IMG_20160831_1017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8729" y="3733800"/>
            <a:ext cx="2683119" cy="198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4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MALLA TIMES</a:t>
            </a:r>
            <a:endParaRPr lang="en-US" dirty="0"/>
          </a:p>
        </p:txBody>
      </p:sp>
      <p:sp>
        <p:nvSpPr>
          <p:cNvPr id="3" name="Content Placeholder 2"/>
          <p:cNvSpPr>
            <a:spLocks noGrp="1"/>
          </p:cNvSpPr>
          <p:nvPr>
            <p:ph sz="half" idx="1"/>
          </p:nvPr>
        </p:nvSpPr>
        <p:spPr/>
        <p:txBody>
          <a:bodyPr/>
          <a:lstStyle/>
          <a:p>
            <a:r>
              <a:rPr lang="en-US" dirty="0" err="1" smtClean="0"/>
              <a:t>Aniko</a:t>
            </a:r>
            <a:r>
              <a:rPr lang="en-US" dirty="0" smtClean="0"/>
              <a:t> went to China and constructed the white pagoda in the year 1279. </a:t>
            </a:r>
            <a:endParaRPr lang="en-US" dirty="0"/>
          </a:p>
        </p:txBody>
      </p:sp>
      <p:pic>
        <p:nvPicPr>
          <p:cNvPr id="7" name="Content Placeholder 6" descr="Image result for Photo of white pagoda in Beiji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2895600"/>
            <a:ext cx="4038600" cy="2209800"/>
          </a:xfrm>
          <a:prstGeom prst="rect">
            <a:avLst/>
          </a:prstGeom>
          <a:noFill/>
          <a:ln>
            <a:noFill/>
          </a:ln>
        </p:spPr>
      </p:pic>
    </p:spTree>
    <p:extLst>
      <p:ext uri="{BB962C8B-B14F-4D97-AF65-F5344CB8AC3E}">
        <p14:creationId xmlns:p14="http://schemas.microsoft.com/office/powerpoint/2010/main" val="334152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MALLA TIMES</a:t>
            </a:r>
            <a:endParaRPr lang="en-US" dirty="0"/>
          </a:p>
        </p:txBody>
      </p:sp>
      <p:sp>
        <p:nvSpPr>
          <p:cNvPr id="3" name="Content Placeholder 2"/>
          <p:cNvSpPr>
            <a:spLocks noGrp="1"/>
          </p:cNvSpPr>
          <p:nvPr>
            <p:ph sz="half" idx="1"/>
          </p:nvPr>
        </p:nvSpPr>
        <p:spPr/>
        <p:txBody>
          <a:bodyPr/>
          <a:lstStyle/>
          <a:p>
            <a:r>
              <a:rPr lang="en-US" dirty="0" err="1" smtClean="0"/>
              <a:t>Nyata</a:t>
            </a:r>
            <a:r>
              <a:rPr lang="en-US" dirty="0" smtClean="0"/>
              <a:t> </a:t>
            </a:r>
            <a:r>
              <a:rPr lang="en-US" dirty="0" err="1" smtClean="0"/>
              <a:t>Pola</a:t>
            </a:r>
            <a:r>
              <a:rPr lang="en-US" dirty="0" smtClean="0"/>
              <a:t> constructed at 1702 by </a:t>
            </a:r>
            <a:r>
              <a:rPr lang="en-US" dirty="0" err="1" smtClean="0"/>
              <a:t>Bhupatendra</a:t>
            </a:r>
            <a:r>
              <a:rPr lang="en-US" dirty="0" smtClean="0"/>
              <a:t> </a:t>
            </a:r>
            <a:r>
              <a:rPr lang="en-US" dirty="0" err="1" smtClean="0"/>
              <a:t>Malla</a:t>
            </a:r>
            <a:endParaRPr lang="en-US" dirty="0" smtClean="0"/>
          </a:p>
          <a:p>
            <a:r>
              <a:rPr lang="en-US" dirty="0" smtClean="0"/>
              <a:t>Unaffected by earthquakes of 1767,1808, 1810, 1823,1833,1834,1837,1869, 1917, 1934, 1988, 2011, 2015  </a:t>
            </a:r>
            <a:endParaRPr lang="en-US" dirty="0"/>
          </a:p>
        </p:txBody>
      </p:sp>
      <p:pic>
        <p:nvPicPr>
          <p:cNvPr id="6" name="Content Placeholder 5" descr="C:\WINDOWS\TEMP\\msotw9_temp0.jpg"/>
          <p:cNvPicPr>
            <a:picLocks noGrp="1"/>
          </p:cNvPicPr>
          <p:nvPr>
            <p:ph sz="half" idx="2"/>
          </p:nvPr>
        </p:nvPicPr>
        <p:blipFill>
          <a:blip r:embed="rId2"/>
          <a:srcRect/>
          <a:stretch>
            <a:fillRect/>
          </a:stretch>
        </p:blipFill>
        <p:spPr bwMode="auto">
          <a:xfrm>
            <a:off x="4648200" y="2427441"/>
            <a:ext cx="4038600" cy="2871481"/>
          </a:xfrm>
          <a:prstGeom prst="rect">
            <a:avLst/>
          </a:prstGeom>
          <a:noFill/>
          <a:ln w="9525">
            <a:noFill/>
            <a:miter lim="800000"/>
            <a:headEnd/>
            <a:tailEnd/>
          </a:ln>
        </p:spPr>
      </p:pic>
    </p:spTree>
    <p:extLst>
      <p:ext uri="{BB962C8B-B14F-4D97-AF65-F5344CB8AC3E}">
        <p14:creationId xmlns:p14="http://schemas.microsoft.com/office/powerpoint/2010/main" val="4060817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1838</Words>
  <Application>Microsoft Office PowerPoint</Application>
  <PresentationFormat>On-screen Show (4:3)</PresentationFormat>
  <Paragraphs>349</Paragraphs>
  <Slides>30</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Bhaktapur</vt:lpstr>
      <vt:lpstr>Bodoni MT Black</vt:lpstr>
      <vt:lpstr>Calibri</vt:lpstr>
      <vt:lpstr>Kantipur</vt:lpstr>
      <vt:lpstr>Preeti</vt:lpstr>
      <vt:lpstr>Times New Roman</vt:lpstr>
      <vt:lpstr>Office Theme</vt:lpstr>
      <vt:lpstr>Scanned Photo</vt:lpstr>
      <vt:lpstr>ROLE OF YOUTH  IN SCIENCE, TECHNOLOGY AND INNOVATION IN NEPAL </vt:lpstr>
      <vt:lpstr>SCIENCE IN RAMAYAN AND MAHABHARAT</vt:lpstr>
      <vt:lpstr>SCIENCE, TECHNOLOGY AND INNOVATION</vt:lpstr>
      <vt:lpstr>SCIENCE, TECHNOLOGY AND INNOVATION</vt:lpstr>
      <vt:lpstr>GOPAL AND KIRAT DYNASTY</vt:lpstr>
      <vt:lpstr>PARTHENON AND KAILASH KUT BHAWAN</vt:lpstr>
      <vt:lpstr>LICCHAVI PERIOD (Inscription of 826 AD)</vt:lpstr>
      <vt:lpstr>MALLA TIMES</vt:lpstr>
      <vt:lpstr>MALLA TIMES</vt:lpstr>
      <vt:lpstr>MALLA PERIOD: METALWORK</vt:lpstr>
      <vt:lpstr>SHAHA AND RANA TIMES</vt:lpstr>
      <vt:lpstr>RANA TIMES</vt:lpstr>
      <vt:lpstr>SCIENCE AND PLANNED DEVELOPMENT</vt:lpstr>
      <vt:lpstr>SCIENCE AND PLANNED DEVELOPMENT</vt:lpstr>
      <vt:lpstr>SCIENCE AND PLANNED DEVELOPMENT</vt:lpstr>
      <vt:lpstr>SCIENCE AND PLANNED DEVELOPMENT</vt:lpstr>
      <vt:lpstr>SCIENCE AND TECHNOLOGY POLICY</vt:lpstr>
      <vt:lpstr>SCIENCE AND TECHNOLOGY POLICY</vt:lpstr>
      <vt:lpstr>SCIENCE, TECHNOLOGY AND INNOVATION POLICY-2076</vt:lpstr>
      <vt:lpstr>INVESTMENT IN S&amp;T</vt:lpstr>
      <vt:lpstr>PATENTS AND PUBLICATIONS</vt:lpstr>
      <vt:lpstr>S &amp; T STUDENTS IN HIGHER EDUCATION</vt:lpstr>
      <vt:lpstr>SCIENCE AND TECHNOLOGY IN THE CONSTITUTION</vt:lpstr>
      <vt:lpstr>SCIENCE, TECHNOLOGY AND INNOVATION</vt:lpstr>
      <vt:lpstr>LEARNING FROM BRITAIN</vt:lpstr>
      <vt:lpstr>LEARNING FROM BRITAIN</vt:lpstr>
      <vt:lpstr>YOUTHS IN NEPAL</vt:lpstr>
      <vt:lpstr>STI POLICY ON YOUTHS</vt:lpstr>
      <vt:lpstr>FUTURE COURSE OF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NAST ACTIVITIES FOR ITS FUTURE ENHANCEMENT</dc:title>
  <dc:creator>dell</dc:creator>
  <cp:lastModifiedBy>biswas upreti</cp:lastModifiedBy>
  <cp:revision>163</cp:revision>
  <dcterms:created xsi:type="dcterms:W3CDTF">2016-07-03T14:23:50Z</dcterms:created>
  <dcterms:modified xsi:type="dcterms:W3CDTF">2021-04-02T02:26:48Z</dcterms:modified>
</cp:coreProperties>
</file>