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5" r:id="rId13"/>
    <p:sldId id="266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720" y="-7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Relationship Id="rId2" Type="http://schemas.microsoft.com/office/2011/relationships/chartColorStyle" Target="colors1.xml"/><Relationship Id="rId3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Relationship Id="rId2" Type="http://schemas.microsoft.com/office/2011/relationships/chartColorStyle" Target="colors2.xml"/><Relationship Id="rId3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Relationship Id="rId2" Type="http://schemas.microsoft.com/office/2011/relationships/chartColorStyle" Target="colors3.xml"/><Relationship Id="rId3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Relationship Id="rId2" Type="http://schemas.microsoft.com/office/2011/relationships/chartColorStyle" Target="colors4.xml"/><Relationship Id="rId3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HDI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P1</c:v>
                </c:pt>
                <c:pt idx="1">
                  <c:v>P2</c:v>
                </c:pt>
                <c:pt idx="2">
                  <c:v>P3</c:v>
                </c:pt>
                <c:pt idx="3">
                  <c:v>P4</c:v>
                </c:pt>
                <c:pt idx="4">
                  <c:v>P5</c:v>
                </c:pt>
                <c:pt idx="5">
                  <c:v>P6</c:v>
                </c:pt>
                <c:pt idx="6">
                  <c:v>P7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0.5</c:v>
                </c:pt>
                <c:pt idx="1">
                  <c:v>0.42</c:v>
                </c:pt>
                <c:pt idx="2">
                  <c:v>0.51</c:v>
                </c:pt>
                <c:pt idx="3">
                  <c:v>0.51</c:v>
                </c:pt>
                <c:pt idx="4">
                  <c:v>0.46</c:v>
                </c:pt>
                <c:pt idx="5">
                  <c:v>0.41</c:v>
                </c:pt>
                <c:pt idx="6">
                  <c:v>0.42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2694824"/>
        <c:axId val="-2142698888"/>
      </c:barChart>
      <c:catAx>
        <c:axId val="-2142694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2698888"/>
        <c:crosses val="autoZero"/>
        <c:auto val="1"/>
        <c:lblAlgn val="ctr"/>
        <c:lblOffset val="100"/>
        <c:noMultiLvlLbl val="0"/>
      </c:catAx>
      <c:valAx>
        <c:axId val="-2142698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2694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Pop below PL (%)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HDI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P1</c:v>
                </c:pt>
                <c:pt idx="1">
                  <c:v>P2</c:v>
                </c:pt>
                <c:pt idx="2">
                  <c:v>P3</c:v>
                </c:pt>
                <c:pt idx="3">
                  <c:v>P4</c:v>
                </c:pt>
                <c:pt idx="4">
                  <c:v>P5</c:v>
                </c:pt>
                <c:pt idx="5">
                  <c:v>P6</c:v>
                </c:pt>
                <c:pt idx="6">
                  <c:v>P7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0.5</c:v>
                </c:pt>
                <c:pt idx="1">
                  <c:v>0.42</c:v>
                </c:pt>
                <c:pt idx="2">
                  <c:v>0.51</c:v>
                </c:pt>
                <c:pt idx="3">
                  <c:v>0.51</c:v>
                </c:pt>
                <c:pt idx="4">
                  <c:v>0.46</c:v>
                </c:pt>
                <c:pt idx="5">
                  <c:v>0.41</c:v>
                </c:pt>
                <c:pt idx="6">
                  <c:v>0.42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pbpl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P1</c:v>
                </c:pt>
                <c:pt idx="1">
                  <c:v>P2</c:v>
                </c:pt>
                <c:pt idx="2">
                  <c:v>P3</c:v>
                </c:pt>
                <c:pt idx="3">
                  <c:v>P4</c:v>
                </c:pt>
                <c:pt idx="4">
                  <c:v>P5</c:v>
                </c:pt>
                <c:pt idx="5">
                  <c:v>P6</c:v>
                </c:pt>
                <c:pt idx="6">
                  <c:v>P7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18.41</c:v>
                </c:pt>
                <c:pt idx="1">
                  <c:v>28.0</c:v>
                </c:pt>
                <c:pt idx="2">
                  <c:v>20.34</c:v>
                </c:pt>
                <c:pt idx="3">
                  <c:v>20.54</c:v>
                </c:pt>
                <c:pt idx="4">
                  <c:v>26.68</c:v>
                </c:pt>
                <c:pt idx="5">
                  <c:v>42.84</c:v>
                </c:pt>
                <c:pt idx="6">
                  <c:v>47.11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22057576"/>
        <c:axId val="2122061240"/>
      </c:barChart>
      <c:catAx>
        <c:axId val="2122057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2061240"/>
        <c:crosses val="autoZero"/>
        <c:auto val="1"/>
        <c:lblAlgn val="ctr"/>
        <c:lblOffset val="100"/>
        <c:noMultiLvlLbl val="0"/>
      </c:catAx>
      <c:valAx>
        <c:axId val="2122061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2057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Income per person 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Sheet1!$E$1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Sheet1!$A$2:$D$8</c:f>
              <c:strCache>
                <c:ptCount val="7"/>
                <c:pt idx="0">
                  <c:v>P1</c:v>
                </c:pt>
                <c:pt idx="1">
                  <c:v>P2</c:v>
                </c:pt>
                <c:pt idx="2">
                  <c:v>P3</c:v>
                </c:pt>
                <c:pt idx="3">
                  <c:v>P4</c:v>
                </c:pt>
                <c:pt idx="4">
                  <c:v>P5</c:v>
                </c:pt>
                <c:pt idx="5">
                  <c:v>P6</c:v>
                </c:pt>
                <c:pt idx="6">
                  <c:v>P7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</c:numCache>
            </c:numRef>
          </c:val>
        </c:ser>
        <c:ser>
          <c:idx val="1"/>
          <c:order val="1"/>
          <c:tx>
            <c:strRef>
              <c:f>Sheet1!$F$1</c:f>
              <c:strCache>
                <c:ptCount val="1"/>
                <c:pt idx="0">
                  <c:v>road networks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Sheet1!$A$2:$D$8</c:f>
              <c:strCache>
                <c:ptCount val="7"/>
                <c:pt idx="0">
                  <c:v>P1</c:v>
                </c:pt>
                <c:pt idx="1">
                  <c:v>P2</c:v>
                </c:pt>
                <c:pt idx="2">
                  <c:v>P3</c:v>
                </c:pt>
                <c:pt idx="3">
                  <c:v>P4</c:v>
                </c:pt>
                <c:pt idx="4">
                  <c:v>P5</c:v>
                </c:pt>
                <c:pt idx="5">
                  <c:v>P6</c:v>
                </c:pt>
                <c:pt idx="6">
                  <c:v>P7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>
                  <c:v>2248.0</c:v>
                </c:pt>
                <c:pt idx="1">
                  <c:v>1304.0</c:v>
                </c:pt>
                <c:pt idx="2">
                  <c:v>2380.0</c:v>
                </c:pt>
                <c:pt idx="3">
                  <c:v>1667.0</c:v>
                </c:pt>
                <c:pt idx="4">
                  <c:v>2288.0</c:v>
                </c:pt>
                <c:pt idx="5">
                  <c:v>1152.0</c:v>
                </c:pt>
                <c:pt idx="6">
                  <c:v>1406.0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22008472"/>
        <c:axId val="2122012072"/>
      </c:barChart>
      <c:catAx>
        <c:axId val="2122008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2012072"/>
        <c:crosses val="autoZero"/>
        <c:auto val="1"/>
        <c:lblAlgn val="ctr"/>
        <c:lblOffset val="100"/>
        <c:noMultiLvlLbl val="0"/>
      </c:catAx>
      <c:valAx>
        <c:axId val="2122012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2008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Road Networks (KM)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Sheet1!$F$1</c:f>
              <c:strCache>
                <c:ptCount val="1"/>
                <c:pt idx="0">
                  <c:v>road networks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Sheet1!$A$2:$E$8</c:f>
              <c:strCache>
                <c:ptCount val="7"/>
                <c:pt idx="0">
                  <c:v>P1</c:v>
                </c:pt>
                <c:pt idx="1">
                  <c:v>P2</c:v>
                </c:pt>
                <c:pt idx="2">
                  <c:v>P3</c:v>
                </c:pt>
                <c:pt idx="3">
                  <c:v>P4</c:v>
                </c:pt>
                <c:pt idx="4">
                  <c:v>P5</c:v>
                </c:pt>
                <c:pt idx="5">
                  <c:v>P6</c:v>
                </c:pt>
                <c:pt idx="6">
                  <c:v>P7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>
                  <c:v>2248.0</c:v>
                </c:pt>
                <c:pt idx="1">
                  <c:v>1304.0</c:v>
                </c:pt>
                <c:pt idx="2">
                  <c:v>2380.0</c:v>
                </c:pt>
                <c:pt idx="3">
                  <c:v>1667.0</c:v>
                </c:pt>
                <c:pt idx="4">
                  <c:v>2288.0</c:v>
                </c:pt>
                <c:pt idx="5">
                  <c:v>1152.0</c:v>
                </c:pt>
                <c:pt idx="6">
                  <c:v>1406.0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22115640"/>
        <c:axId val="2122119336"/>
      </c:barChart>
      <c:catAx>
        <c:axId val="2122115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2119336"/>
        <c:crosses val="autoZero"/>
        <c:auto val="1"/>
        <c:lblAlgn val="ctr"/>
        <c:lblOffset val="100"/>
        <c:noMultiLvlLbl val="0"/>
      </c:catAx>
      <c:valAx>
        <c:axId val="2122119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2115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3.xml"/><Relationship Id="rId3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6813" y="2168236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Development priorities of Nepal in the changing context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3795" y="5096034"/>
            <a:ext cx="8915399" cy="1126283"/>
          </a:xfrm>
        </p:spPr>
        <p:txBody>
          <a:bodyPr>
            <a:normAutofit fontScale="92500" lnSpcReduction="20000"/>
          </a:bodyPr>
          <a:lstStyle/>
          <a:p>
            <a:endParaRPr lang="en-US" sz="2000" b="1" dirty="0" smtClean="0">
              <a:solidFill>
                <a:schemeClr val="tx1"/>
              </a:solidFill>
            </a:endParaRPr>
          </a:p>
          <a:p>
            <a:r>
              <a:rPr lang="en-US" sz="2000" b="1" dirty="0" err="1" smtClean="0">
                <a:solidFill>
                  <a:schemeClr val="tx1"/>
                </a:solidFill>
              </a:rPr>
              <a:t>Prabhu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Budhathoki</a:t>
            </a:r>
            <a:r>
              <a:rPr lang="en-US" sz="2000" b="1" dirty="0" smtClean="0">
                <a:solidFill>
                  <a:schemeClr val="tx1"/>
                </a:solidFill>
              </a:rPr>
              <a:t>, PhD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Life Member, Association of British Alumni in Nepal </a:t>
            </a:r>
          </a:p>
        </p:txBody>
      </p:sp>
    </p:spTree>
    <p:extLst>
      <p:ext uri="{BB962C8B-B14F-4D97-AF65-F5344CB8AC3E}">
        <p14:creationId xmlns:p14="http://schemas.microsoft.com/office/powerpoint/2010/main" val="641135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22759073"/>
              </p:ext>
            </p:extLst>
          </p:nvPr>
        </p:nvGraphicFramePr>
        <p:xfrm>
          <a:off x="2589213" y="2549525"/>
          <a:ext cx="43434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379033376"/>
              </p:ext>
            </p:extLst>
          </p:nvPr>
        </p:nvGraphicFramePr>
        <p:xfrm>
          <a:off x="7167563" y="2546350"/>
          <a:ext cx="4338637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32993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75472407"/>
              </p:ext>
            </p:extLst>
          </p:nvPr>
        </p:nvGraphicFramePr>
        <p:xfrm>
          <a:off x="2589213" y="2549525"/>
          <a:ext cx="43434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065376330"/>
              </p:ext>
            </p:extLst>
          </p:nvPr>
        </p:nvGraphicFramePr>
        <p:xfrm>
          <a:off x="7167563" y="2546350"/>
          <a:ext cx="4338637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84494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to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88143"/>
            <a:ext cx="9602788" cy="5569857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/>
              <a:t>Business as usual not enough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Per capita energy consumption: 160kw/</a:t>
            </a:r>
            <a:r>
              <a:rPr lang="en-US" sz="2400" dirty="0" err="1" smtClean="0"/>
              <a:t>hr</a:t>
            </a:r>
            <a:r>
              <a:rPr lang="en-US" sz="2400" dirty="0" smtClean="0"/>
              <a:t> to achieve mid income country level we need at least 700kw/</a:t>
            </a:r>
            <a:r>
              <a:rPr lang="en-US" sz="2400" dirty="0" err="1" smtClean="0"/>
              <a:t>hr</a:t>
            </a:r>
            <a:endParaRPr lang="en-US" sz="2400" dirty="0" smtClean="0"/>
          </a:p>
          <a:p>
            <a:pPr>
              <a:lnSpc>
                <a:spcPct val="200000"/>
              </a:lnSpc>
            </a:pPr>
            <a:r>
              <a:rPr lang="en-US" sz="2400" dirty="0" smtClean="0"/>
              <a:t>Hindu growth and Buddhist economy not enough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Double digit growth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Resilient economy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6856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Aspirations and milestones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Equitable and inclusive society – welfare state  </a:t>
            </a:r>
          </a:p>
          <a:p>
            <a:r>
              <a:rPr lang="en-US" sz="2800" dirty="0" smtClean="0"/>
              <a:t>Graduation from LDC to mid income country by 2030</a:t>
            </a:r>
          </a:p>
          <a:p>
            <a:r>
              <a:rPr lang="en-US" sz="2800" dirty="0" smtClean="0"/>
              <a:t>Geographical benefits - Bridge between India and China </a:t>
            </a:r>
          </a:p>
          <a:p>
            <a:r>
              <a:rPr lang="en-US" sz="2800" dirty="0" smtClean="0"/>
              <a:t>Demographic dividend.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861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9185502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‘O many work with vigor and strength, 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drives away the evils of poverty and disease’ </a:t>
            </a:r>
          </a:p>
          <a:p>
            <a:pPr marL="0" indent="0" algn="ctr">
              <a:buNone/>
            </a:pPr>
            <a:r>
              <a:rPr lang="en-US" sz="3200" dirty="0" err="1" smtClean="0">
                <a:solidFill>
                  <a:schemeClr val="tx1"/>
                </a:solidFill>
              </a:rPr>
              <a:t>Atharva</a:t>
            </a:r>
            <a:r>
              <a:rPr lang="en-US" sz="3200" dirty="0" smtClean="0">
                <a:solidFill>
                  <a:schemeClr val="tx1"/>
                </a:solidFill>
              </a:rPr>
              <a:t> Veda 6:81:1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273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changes???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15143"/>
            <a:ext cx="8915400" cy="511628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250000"/>
              </a:lnSpc>
            </a:pPr>
            <a:r>
              <a:rPr lang="en-US" sz="3300" dirty="0" smtClean="0">
                <a:solidFill>
                  <a:schemeClr val="tx1"/>
                </a:solidFill>
              </a:rPr>
              <a:t>Political landscape</a:t>
            </a:r>
          </a:p>
          <a:p>
            <a:pPr>
              <a:lnSpc>
                <a:spcPct val="250000"/>
              </a:lnSpc>
            </a:pPr>
            <a:r>
              <a:rPr lang="en-US" sz="3300" dirty="0" smtClean="0">
                <a:solidFill>
                  <a:schemeClr val="tx1"/>
                </a:solidFill>
              </a:rPr>
              <a:t>Social and cultural landscape</a:t>
            </a:r>
          </a:p>
          <a:p>
            <a:pPr>
              <a:lnSpc>
                <a:spcPct val="250000"/>
              </a:lnSpc>
            </a:pPr>
            <a:r>
              <a:rPr lang="en-US" sz="3300" dirty="0" smtClean="0">
                <a:solidFill>
                  <a:schemeClr val="tx1"/>
                </a:solidFill>
              </a:rPr>
              <a:t>Economic landscape</a:t>
            </a:r>
          </a:p>
          <a:p>
            <a:pPr>
              <a:lnSpc>
                <a:spcPct val="250000"/>
              </a:lnSpc>
            </a:pPr>
            <a:r>
              <a:rPr lang="en-US" sz="3300" dirty="0" smtClean="0">
                <a:solidFill>
                  <a:schemeClr val="tx1"/>
                </a:solidFill>
              </a:rPr>
              <a:t>Environmental context</a:t>
            </a:r>
          </a:p>
          <a:p>
            <a:pPr>
              <a:lnSpc>
                <a:spcPct val="250000"/>
              </a:lnSpc>
            </a:pPr>
            <a:r>
              <a:rPr lang="en-US" sz="3300" dirty="0" smtClean="0">
                <a:solidFill>
                  <a:schemeClr val="tx1"/>
                </a:solidFill>
              </a:rPr>
              <a:t>Global development context</a:t>
            </a:r>
          </a:p>
          <a:p>
            <a:pPr>
              <a:lnSpc>
                <a:spcPct val="250000"/>
              </a:lnSpc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503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69571"/>
            <a:ext cx="8915400" cy="538842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Unitary to federal</a:t>
            </a:r>
          </a:p>
          <a:p>
            <a:pPr>
              <a:lnSpc>
                <a:spcPct val="20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Constitutional provisions: </a:t>
            </a:r>
            <a:r>
              <a:rPr lang="en-US" sz="2800" dirty="0"/>
              <a:t>Rights to food, health service, clean environment, employment, </a:t>
            </a:r>
            <a:r>
              <a:rPr lang="en-US" sz="2800" dirty="0" smtClean="0"/>
              <a:t>housing </a:t>
            </a:r>
            <a:r>
              <a:rPr lang="en-US" sz="2800" dirty="0" err="1" smtClean="0"/>
              <a:t>etc</a:t>
            </a:r>
            <a:endParaRPr lang="en-US" sz="28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Regional and ethnicity – monarchy to marginalization </a:t>
            </a:r>
          </a:p>
          <a:p>
            <a:pPr>
              <a:lnSpc>
                <a:spcPct val="20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Political Stability 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106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and cultural landscape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15971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Migration  - 4 million out of country, 3.18%/year from rural to urban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Demography and family – high youth population 16-14 years – approx. 41%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Social and ethnic dynamics 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Occupations – agriculture to service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320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landscape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16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sz="2800" dirty="0" smtClean="0"/>
              <a:t>Rising private sector – 39.4% -public; 54.7% - private; 5.9 – cooperative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Decreasing external aid – 45% (2048) – 15% (2073)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End of the Poverty 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Zero hunger 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967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800" dirty="0" smtClean="0"/>
              <a:t>Climate change  - 2-4% GDP loss 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Natural disasters 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Rivers, forests and biodiversity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00349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Global </a:t>
            </a:r>
            <a:r>
              <a:rPr lang="en-US" dirty="0" smtClean="0">
                <a:solidFill>
                  <a:schemeClr val="tx1"/>
                </a:solidFill>
              </a:rPr>
              <a:t>development </a:t>
            </a:r>
            <a:r>
              <a:rPr lang="en-US" dirty="0">
                <a:solidFill>
                  <a:schemeClr val="tx1"/>
                </a:solidFill>
              </a:rPr>
              <a:t>context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42143"/>
            <a:ext cx="8915400" cy="4953000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2800" dirty="0" smtClean="0"/>
              <a:t>Changing scenario of external funding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Two growth poles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Towards green economic pathways </a:t>
            </a:r>
          </a:p>
          <a:p>
            <a:pPr>
              <a:lnSpc>
                <a:spcPct val="200000"/>
              </a:lnSpc>
            </a:pPr>
            <a:r>
              <a:rPr lang="en-US" sz="2800" dirty="0"/>
              <a:t>G</a:t>
            </a:r>
            <a:r>
              <a:rPr lang="en-US" sz="2800" dirty="0" smtClean="0"/>
              <a:t>lobalization in question ?? 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SDGs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48213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priorities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1360714"/>
            <a:ext cx="9457645" cy="584200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200000"/>
              </a:lnSpc>
            </a:pPr>
            <a:r>
              <a:rPr lang="en-US" sz="3600" dirty="0" smtClean="0"/>
              <a:t>Poverty and hunger</a:t>
            </a:r>
          </a:p>
          <a:p>
            <a:pPr lvl="1"/>
            <a:r>
              <a:rPr lang="en-US" sz="3600" dirty="0"/>
              <a:t>23.7% (2015) to 4.9% (2030)- people living below </a:t>
            </a:r>
            <a:r>
              <a:rPr lang="en-US" sz="3600" dirty="0" smtClean="0"/>
              <a:t>$1.25  </a:t>
            </a:r>
            <a:r>
              <a:rPr lang="en-US" sz="3600" dirty="0"/>
              <a:t>a day </a:t>
            </a:r>
          </a:p>
          <a:p>
            <a:pPr lvl="1"/>
            <a:r>
              <a:rPr lang="en-US" sz="3600" dirty="0" smtClean="0"/>
              <a:t>$2 </a:t>
            </a:r>
            <a:r>
              <a:rPr lang="en-US" sz="3600" dirty="0"/>
              <a:t>a day from 36% </a:t>
            </a:r>
            <a:r>
              <a:rPr lang="en-US" sz="3600" dirty="0" smtClean="0"/>
              <a:t>(2015) to </a:t>
            </a:r>
            <a:r>
              <a:rPr lang="en-US" sz="3600" dirty="0"/>
              <a:t>8</a:t>
            </a:r>
            <a:r>
              <a:rPr lang="en-US" sz="3600" dirty="0" smtClean="0"/>
              <a:t>% (2030)</a:t>
            </a:r>
          </a:p>
          <a:p>
            <a:pPr lvl="1"/>
            <a:r>
              <a:rPr lang="en-US" sz="3600" dirty="0"/>
              <a:t>Prevalence of under nourishments from 36.1</a:t>
            </a:r>
            <a:r>
              <a:rPr lang="en-US" sz="3600" dirty="0" smtClean="0"/>
              <a:t>% (2015) </a:t>
            </a:r>
            <a:r>
              <a:rPr lang="en-US" sz="3600" dirty="0"/>
              <a:t>to 3</a:t>
            </a:r>
            <a:r>
              <a:rPr lang="en-US" sz="3600" dirty="0" smtClean="0"/>
              <a:t>% (2030)</a:t>
            </a:r>
            <a:endParaRPr lang="en-US" sz="3600" dirty="0"/>
          </a:p>
          <a:p>
            <a:pPr>
              <a:lnSpc>
                <a:spcPct val="200000"/>
              </a:lnSpc>
            </a:pPr>
            <a:r>
              <a:rPr lang="en-US" sz="3600" dirty="0" smtClean="0"/>
              <a:t>Employment : </a:t>
            </a:r>
            <a:r>
              <a:rPr lang="en-US" sz="3600" dirty="0"/>
              <a:t>Employed people below $</a:t>
            </a:r>
            <a:r>
              <a:rPr lang="en-US" sz="3600" dirty="0" smtClean="0"/>
              <a:t>1.25 a </a:t>
            </a:r>
            <a:r>
              <a:rPr lang="en-US" sz="3600" dirty="0"/>
              <a:t>day from 22% (2015) to 1% in 2030</a:t>
            </a:r>
          </a:p>
          <a:p>
            <a:r>
              <a:rPr lang="en-US" sz="3600" dirty="0" smtClean="0"/>
              <a:t>Energy and power: </a:t>
            </a:r>
            <a:r>
              <a:rPr lang="en-US" sz="3600" dirty="0"/>
              <a:t>Safe drinking water from 15% to </a:t>
            </a:r>
            <a:r>
              <a:rPr lang="en-US" sz="3600" dirty="0" smtClean="0"/>
              <a:t>90%; Hydro </a:t>
            </a:r>
            <a:r>
              <a:rPr lang="en-US" sz="3600" dirty="0"/>
              <a:t>power 782 MW to 15000 MW </a:t>
            </a:r>
          </a:p>
          <a:p>
            <a:pPr>
              <a:lnSpc>
                <a:spcPct val="200000"/>
              </a:lnSpc>
            </a:pPr>
            <a:r>
              <a:rPr lang="en-US" sz="3600" dirty="0" smtClean="0"/>
              <a:t>Tourism </a:t>
            </a:r>
          </a:p>
          <a:p>
            <a:pPr>
              <a:lnSpc>
                <a:spcPct val="200000"/>
              </a:lnSpc>
            </a:pPr>
            <a:r>
              <a:rPr lang="en-US" sz="3600" dirty="0" smtClean="0"/>
              <a:t>Infrastructure and industries  </a:t>
            </a:r>
          </a:p>
          <a:p>
            <a:pPr>
              <a:lnSpc>
                <a:spcPct val="200000"/>
              </a:lnSpc>
            </a:pPr>
            <a:r>
              <a:rPr lang="en-US" sz="3600" dirty="0" smtClean="0"/>
              <a:t>Accessibility and transportation: road density 0.55 km/</a:t>
            </a:r>
            <a:r>
              <a:rPr lang="en-US" sz="3600" dirty="0" err="1" smtClean="0"/>
              <a:t>sq</a:t>
            </a:r>
            <a:r>
              <a:rPr lang="en-US" sz="3600" dirty="0" smtClean="0"/>
              <a:t> km to 1.3 km/</a:t>
            </a:r>
            <a:r>
              <a:rPr lang="en-US" sz="3600" dirty="0" err="1" smtClean="0"/>
              <a:t>sq</a:t>
            </a:r>
            <a:r>
              <a:rPr lang="en-US" sz="3600" dirty="0" smtClean="0"/>
              <a:t> km</a:t>
            </a:r>
          </a:p>
          <a:p>
            <a:pPr>
              <a:lnSpc>
                <a:spcPct val="200000"/>
              </a:lnSpc>
            </a:pPr>
            <a:r>
              <a:rPr lang="en-US" sz="3600" dirty="0" smtClean="0"/>
              <a:t>7 </a:t>
            </a:r>
            <a:r>
              <a:rPr lang="en-US" sz="3600" dirty="0" err="1" smtClean="0"/>
              <a:t>Js</a:t>
            </a:r>
            <a:r>
              <a:rPr lang="en-US" sz="3600" dirty="0" smtClean="0"/>
              <a:t> – </a:t>
            </a:r>
            <a:r>
              <a:rPr lang="en-US" sz="3600" dirty="0" err="1" smtClean="0"/>
              <a:t>jal</a:t>
            </a:r>
            <a:r>
              <a:rPr lang="en-US" sz="3600" dirty="0" smtClean="0"/>
              <a:t>, </a:t>
            </a:r>
            <a:r>
              <a:rPr lang="en-US" sz="3600" dirty="0" err="1" smtClean="0"/>
              <a:t>jamin</a:t>
            </a:r>
            <a:r>
              <a:rPr lang="en-US" sz="3600" dirty="0" smtClean="0"/>
              <a:t>, </a:t>
            </a:r>
            <a:r>
              <a:rPr lang="en-US" sz="3600" dirty="0" err="1" smtClean="0"/>
              <a:t>jangal</a:t>
            </a:r>
            <a:r>
              <a:rPr lang="en-US" sz="3600" dirty="0" smtClean="0"/>
              <a:t>, </a:t>
            </a:r>
            <a:r>
              <a:rPr lang="en-US" sz="3600" dirty="0" err="1" smtClean="0"/>
              <a:t>jadibuti</a:t>
            </a:r>
            <a:r>
              <a:rPr lang="en-US" sz="3600" dirty="0" smtClean="0"/>
              <a:t>, </a:t>
            </a:r>
            <a:r>
              <a:rPr lang="en-US" sz="3600" dirty="0" err="1" smtClean="0"/>
              <a:t>jaibik</a:t>
            </a:r>
            <a:r>
              <a:rPr lang="en-US" sz="3600" dirty="0" smtClean="0"/>
              <a:t> </a:t>
            </a:r>
            <a:r>
              <a:rPr lang="en-US" sz="3600" dirty="0" err="1" smtClean="0"/>
              <a:t>kethi</a:t>
            </a:r>
            <a:r>
              <a:rPr lang="en-US" sz="3600" dirty="0" smtClean="0"/>
              <a:t>, </a:t>
            </a:r>
            <a:r>
              <a:rPr lang="en-US" sz="3600" dirty="0" err="1" smtClean="0"/>
              <a:t>jibant</a:t>
            </a:r>
            <a:r>
              <a:rPr lang="en-US" sz="3600" dirty="0" smtClean="0"/>
              <a:t> culture and </a:t>
            </a:r>
            <a:r>
              <a:rPr lang="en-US" sz="3600" dirty="0" err="1" smtClean="0"/>
              <a:t>bhu-drishya</a:t>
            </a:r>
            <a:r>
              <a:rPr lang="en-US" sz="3600" dirty="0" smtClean="0"/>
              <a:t>, </a:t>
            </a:r>
            <a:r>
              <a:rPr lang="en-US" sz="3600" dirty="0" err="1" smtClean="0"/>
              <a:t>Javan</a:t>
            </a:r>
            <a:r>
              <a:rPr lang="en-US" sz="3600" dirty="0" smtClean="0"/>
              <a:t> (youth)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515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issues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06686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Trade deficit  </a:t>
            </a:r>
          </a:p>
          <a:p>
            <a:r>
              <a:rPr lang="en-US" sz="2800" dirty="0" smtClean="0"/>
              <a:t>Time and cost over run of the projects</a:t>
            </a:r>
          </a:p>
          <a:p>
            <a:r>
              <a:rPr lang="en-US" sz="2800" dirty="0" smtClean="0"/>
              <a:t>Corruption : </a:t>
            </a:r>
            <a:r>
              <a:rPr lang="en-US" sz="2800" dirty="0"/>
              <a:t>Corruption Perception Index: </a:t>
            </a:r>
            <a:r>
              <a:rPr lang="en-US" sz="2800" dirty="0" smtClean="0"/>
              <a:t>29, </a:t>
            </a:r>
            <a:r>
              <a:rPr lang="en-US" sz="2800" dirty="0"/>
              <a:t>Doing Business Index: </a:t>
            </a:r>
            <a:r>
              <a:rPr lang="en-US" sz="2800" dirty="0" smtClean="0"/>
              <a:t>105</a:t>
            </a:r>
          </a:p>
          <a:p>
            <a:r>
              <a:rPr lang="en-US" sz="2800" dirty="0" smtClean="0"/>
              <a:t>Unemployment </a:t>
            </a:r>
          </a:p>
          <a:p>
            <a:r>
              <a:rPr lang="en-US" sz="2800" dirty="0"/>
              <a:t>Growing female headed families   </a:t>
            </a:r>
          </a:p>
          <a:p>
            <a:r>
              <a:rPr lang="en-US" sz="2800" dirty="0" smtClean="0"/>
              <a:t>Regional and social inequity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/>
            </a:r>
            <a:br>
              <a:rPr lang="en-US" b="1" dirty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6340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684</TotalTime>
  <Words>484</Words>
  <Application>Microsoft Macintosh PowerPoint</Application>
  <PresentationFormat>Custom</PresentationFormat>
  <Paragraphs>77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Wisp</vt:lpstr>
      <vt:lpstr>Development priorities of Nepal in the changing context</vt:lpstr>
      <vt:lpstr>What are the changes???</vt:lpstr>
      <vt:lpstr>Political context</vt:lpstr>
      <vt:lpstr>Social and cultural landscape </vt:lpstr>
      <vt:lpstr>Economic landscape</vt:lpstr>
      <vt:lpstr>Environmental context</vt:lpstr>
      <vt:lpstr>Global development context </vt:lpstr>
      <vt:lpstr>Development priorities </vt:lpstr>
      <vt:lpstr>Development issues </vt:lpstr>
      <vt:lpstr>PowerPoint Presentation</vt:lpstr>
      <vt:lpstr>PowerPoint Presentation</vt:lpstr>
      <vt:lpstr>Transition to transformation</vt:lpstr>
      <vt:lpstr>Aspirations and milestones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priorities of Nepal in the changing context</dc:title>
  <dc:creator>DELL</dc:creator>
  <cp:lastModifiedBy>Macbook Pro</cp:lastModifiedBy>
  <cp:revision>56</cp:revision>
  <dcterms:created xsi:type="dcterms:W3CDTF">2017-11-12T00:17:46Z</dcterms:created>
  <dcterms:modified xsi:type="dcterms:W3CDTF">2017-11-13T08:35:43Z</dcterms:modified>
</cp:coreProperties>
</file>