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sldIdLst>
    <p:sldId id="281" r:id="rId2"/>
    <p:sldId id="368" r:id="rId3"/>
    <p:sldId id="362" r:id="rId4"/>
    <p:sldId id="363" r:id="rId5"/>
    <p:sldId id="364" r:id="rId6"/>
    <p:sldId id="365" r:id="rId7"/>
    <p:sldId id="366" r:id="rId8"/>
    <p:sldId id="367" r:id="rId9"/>
    <p:sldId id="305" r:id="rId10"/>
    <p:sldId id="327" r:id="rId11"/>
    <p:sldId id="329" r:id="rId12"/>
    <p:sldId id="330" r:id="rId13"/>
    <p:sldId id="331" r:id="rId14"/>
    <p:sldId id="343"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277" r:id="rId33"/>
    <p:sldId id="260" r:id="rId3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721"/>
    <a:srgbClr val="A20000"/>
    <a:srgbClr val="86000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9" autoAdjust="0"/>
  </p:normalViewPr>
  <p:slideViewPr>
    <p:cSldViewPr>
      <p:cViewPr varScale="1">
        <p:scale>
          <a:sx n="74" d="100"/>
          <a:sy n="74" d="100"/>
        </p:scale>
        <p:origin x="5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4C68FCCF-8EEE-420D-9142-D4BE409C9376}">
      <dgm:prSet/>
      <dgm:spPr/>
      <dgm:t>
        <a:bodyPr/>
        <a:lstStyle/>
        <a:p>
          <a:r>
            <a:rPr lang="en-US"/>
            <a:t>Before the Anglo-Nepal War, there was no more India and had more than 560 small states and principalities. The states used to fight against one another. After Prithvi Narayan Shah achieved success in his unification campaign in the east, his youngest son Bahadur Shah expanded Nepal up to Sutlej in the west. Similarly, the East India Company entered India in the course of its expansion of colonialism. </a:t>
          </a:r>
          <a:endParaRPr lang="en-GB"/>
        </a:p>
      </dgm:t>
    </dgm:pt>
    <dgm:pt modelId="{08BE06B8-B4E7-4A16-811E-E964A679FB14}" type="parTrans" cxnId="{C8A5489A-6A74-4FC2-9CCD-1CFB2F408D58}">
      <dgm:prSet/>
      <dgm:spPr/>
      <dgm:t>
        <a:bodyPr/>
        <a:lstStyle/>
        <a:p>
          <a:endParaRPr lang="en-US"/>
        </a:p>
      </dgm:t>
    </dgm:pt>
    <dgm:pt modelId="{C76D4A23-F2FC-4E11-8589-0EB53135E228}" type="sibTrans" cxnId="{C8A5489A-6A74-4FC2-9CCD-1CFB2F408D58}">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47091B4F-D6D1-465F-924A-BA7723CB7A54}" type="pres">
      <dgm:prSet presAssocID="{4C68FCCF-8EEE-420D-9142-D4BE409C9376}" presName="parentText" presStyleLbl="node1" presStyleIdx="0" presStyleCnt="1">
        <dgm:presLayoutVars>
          <dgm:chMax val="0"/>
          <dgm:bulletEnabled val="1"/>
        </dgm:presLayoutVars>
      </dgm:prSet>
      <dgm:spPr/>
      <dgm:t>
        <a:bodyPr/>
        <a:lstStyle/>
        <a:p>
          <a:endParaRPr lang="en-US"/>
        </a:p>
      </dgm:t>
    </dgm:pt>
  </dgm:ptLst>
  <dgm:cxnLst>
    <dgm:cxn modelId="{8CC087AB-DDA1-49C6-A88D-8CC7EAEAE013}" type="presOf" srcId="{6220B10F-D76D-4BB7-A29F-2F93546FC9BA}" destId="{17AC4227-D9A5-423F-8921-96B9829E570D}" srcOrd="0" destOrd="0" presId="urn:microsoft.com/office/officeart/2005/8/layout/vList2"/>
    <dgm:cxn modelId="{4663007F-8729-464E-85FF-1B551E4ADABA}" type="presOf" srcId="{4C68FCCF-8EEE-420D-9142-D4BE409C9376}" destId="{47091B4F-D6D1-465F-924A-BA7723CB7A54}" srcOrd="0" destOrd="0" presId="urn:microsoft.com/office/officeart/2005/8/layout/vList2"/>
    <dgm:cxn modelId="{C8A5489A-6A74-4FC2-9CCD-1CFB2F408D58}" srcId="{6220B10F-D76D-4BB7-A29F-2F93546FC9BA}" destId="{4C68FCCF-8EEE-420D-9142-D4BE409C9376}" srcOrd="0" destOrd="0" parTransId="{08BE06B8-B4E7-4A16-811E-E964A679FB14}" sibTransId="{C76D4A23-F2FC-4E11-8589-0EB53135E228}"/>
    <dgm:cxn modelId="{5A26841B-0F3D-4D90-B4F4-F81F54ED8003}" type="presParOf" srcId="{17AC4227-D9A5-423F-8921-96B9829E570D}" destId="{47091B4F-D6D1-465F-924A-BA7723CB7A5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05697D-23BF-4E46-9D69-EEB3E35AB34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A806773A-6A39-48CC-8DAF-42E3DD0050F8}">
      <dgm:prSet/>
      <dgm:spPr/>
      <dgm:t>
        <a:bodyPr/>
        <a:lstStyle/>
        <a:p>
          <a:r>
            <a:rPr lang="en-US" dirty="0"/>
            <a:t>Both sides started fulfilling formalities by praising each other. The clever English lauded Nepalese for their bravery. During the meeting, the political situation of </a:t>
          </a:r>
          <a:r>
            <a:rPr lang="en-US" dirty="0" err="1"/>
            <a:t>Kangada</a:t>
          </a:r>
          <a:r>
            <a:rPr lang="en-US" dirty="0"/>
            <a:t>, Punjab and other kingdoms were discussed and assessed. The Nepalese side clarified, by giving some examples that it did not act against the interest of the English. Bada </a:t>
          </a:r>
          <a:r>
            <a:rPr lang="en-US" dirty="0" err="1"/>
            <a:t>Kaji</a:t>
          </a:r>
          <a:r>
            <a:rPr lang="en-US" dirty="0"/>
            <a:t> </a:t>
          </a:r>
          <a:r>
            <a:rPr lang="en-US" dirty="0" err="1"/>
            <a:t>Thapa</a:t>
          </a:r>
          <a:r>
            <a:rPr lang="en-US" dirty="0"/>
            <a:t> clearly mentioned his intentions. The conclusion of the meeting between the two military leaders was that both of them would remain intimate friends and well-wishers of each other. The objective of the meeting was to let other local kings and kingdoms know the enhanced the Anglo-Nepal relations and have them frightened. </a:t>
          </a:r>
          <a:endParaRPr lang="en-GB" dirty="0"/>
        </a:p>
      </dgm:t>
    </dgm:pt>
    <dgm:pt modelId="{4EFA013E-AEB0-4C06-AFAF-9EB9D9C2582D}" type="parTrans" cxnId="{C4E29F99-B21E-4862-8BDD-66B9F58A9196}">
      <dgm:prSet/>
      <dgm:spPr/>
      <dgm:t>
        <a:bodyPr/>
        <a:lstStyle/>
        <a:p>
          <a:endParaRPr lang="en-US"/>
        </a:p>
      </dgm:t>
    </dgm:pt>
    <dgm:pt modelId="{A7D81D5E-9E51-4A91-BA31-5406A816C9C4}" type="sibTrans" cxnId="{C4E29F99-B21E-4862-8BDD-66B9F58A9196}">
      <dgm:prSet/>
      <dgm:spPr/>
      <dgm:t>
        <a:bodyPr/>
        <a:lstStyle/>
        <a:p>
          <a:endParaRPr lang="en-US"/>
        </a:p>
      </dgm:t>
    </dgm:pt>
    <dgm:pt modelId="{D1FC9586-B39B-4B92-B231-DD6B464D0E15}" type="pres">
      <dgm:prSet presAssocID="{D405697D-23BF-4E46-9D69-EEB3E35AB349}" presName="linear" presStyleCnt="0">
        <dgm:presLayoutVars>
          <dgm:animLvl val="lvl"/>
          <dgm:resizeHandles val="exact"/>
        </dgm:presLayoutVars>
      </dgm:prSet>
      <dgm:spPr/>
      <dgm:t>
        <a:bodyPr/>
        <a:lstStyle/>
        <a:p>
          <a:endParaRPr lang="en-US"/>
        </a:p>
      </dgm:t>
    </dgm:pt>
    <dgm:pt modelId="{A65AD7AD-781F-4832-B79D-EFB57451B188}" type="pres">
      <dgm:prSet presAssocID="{A806773A-6A39-48CC-8DAF-42E3DD0050F8}" presName="parentText" presStyleLbl="node1" presStyleIdx="0" presStyleCnt="1">
        <dgm:presLayoutVars>
          <dgm:chMax val="0"/>
          <dgm:bulletEnabled val="1"/>
        </dgm:presLayoutVars>
      </dgm:prSet>
      <dgm:spPr/>
      <dgm:t>
        <a:bodyPr/>
        <a:lstStyle/>
        <a:p>
          <a:endParaRPr lang="en-US"/>
        </a:p>
      </dgm:t>
    </dgm:pt>
  </dgm:ptLst>
  <dgm:cxnLst>
    <dgm:cxn modelId="{0432EDD7-685F-4A31-918D-013F29B8CB06}" type="presOf" srcId="{A806773A-6A39-48CC-8DAF-42E3DD0050F8}" destId="{A65AD7AD-781F-4832-B79D-EFB57451B188}" srcOrd="0" destOrd="0" presId="urn:microsoft.com/office/officeart/2005/8/layout/vList2"/>
    <dgm:cxn modelId="{C4E29F99-B21E-4862-8BDD-66B9F58A9196}" srcId="{D405697D-23BF-4E46-9D69-EEB3E35AB349}" destId="{A806773A-6A39-48CC-8DAF-42E3DD0050F8}" srcOrd="0" destOrd="0" parTransId="{4EFA013E-AEB0-4C06-AFAF-9EB9D9C2582D}" sibTransId="{A7D81D5E-9E51-4A91-BA31-5406A816C9C4}"/>
    <dgm:cxn modelId="{3A7DA1DE-64FA-49C0-8AC8-726C4BF2198B}" type="presOf" srcId="{D405697D-23BF-4E46-9D69-EEB3E35AB349}" destId="{D1FC9586-B39B-4B92-B231-DD6B464D0E15}" srcOrd="0" destOrd="0" presId="urn:microsoft.com/office/officeart/2005/8/layout/vList2"/>
    <dgm:cxn modelId="{702256EF-C80C-411F-99A7-527E77757DB9}" type="presParOf" srcId="{D1FC9586-B39B-4B92-B231-DD6B464D0E15}" destId="{A65AD7AD-781F-4832-B79D-EFB57451B18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443F1D-AE41-4A24-BB1D-A612F7979FAE}"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8FC4A7C0-9FDA-435D-8EB4-AFA52815E68F}">
      <dgm:prSet/>
      <dgm:spPr/>
      <dgm:t>
        <a:bodyPr/>
        <a:lstStyle/>
        <a:p>
          <a:r>
            <a:rPr lang="en-US" dirty="0"/>
            <a:t>In order to enhance the relations as planned earlier, both the army commanders were to establish affable ties between their sons and exchange fabric turbans. As</a:t>
          </a:r>
          <a:r>
            <a:rPr lang="en-US" dirty="0">
              <a:solidFill>
                <a:srgbClr val="FFFF00"/>
              </a:solidFill>
            </a:rPr>
            <a:t> Arjun </a:t>
          </a:r>
          <a:r>
            <a:rPr lang="en-US" dirty="0" err="1">
              <a:solidFill>
                <a:srgbClr val="FFFF00"/>
              </a:solidFill>
            </a:rPr>
            <a:t>Thapa</a:t>
          </a:r>
          <a:r>
            <a:rPr lang="en-US" dirty="0">
              <a:solidFill>
                <a:srgbClr val="FFFF00"/>
              </a:solidFill>
            </a:rPr>
            <a:t> </a:t>
          </a:r>
          <a:r>
            <a:rPr lang="en-US" dirty="0"/>
            <a:t>was more aggressive in nature, he was proposed to have friendly ties with junior </a:t>
          </a:r>
          <a:r>
            <a:rPr lang="en-US" dirty="0" err="1"/>
            <a:t>Ochterlony</a:t>
          </a:r>
          <a:r>
            <a:rPr lang="en-US" dirty="0"/>
            <a:t>. But they looked dissimilar in their age. So, the friendly relations were established between </a:t>
          </a:r>
          <a:r>
            <a:rPr lang="en-US" dirty="0" err="1">
              <a:solidFill>
                <a:srgbClr val="FFFF00"/>
              </a:solidFill>
            </a:rPr>
            <a:t>Ramdas</a:t>
          </a:r>
          <a:r>
            <a:rPr lang="en-US" dirty="0">
              <a:solidFill>
                <a:srgbClr val="FFFF00"/>
              </a:solidFill>
            </a:rPr>
            <a:t> </a:t>
          </a:r>
          <a:r>
            <a:rPr lang="en-US" dirty="0" err="1">
              <a:solidFill>
                <a:srgbClr val="FFFF00"/>
              </a:solidFill>
            </a:rPr>
            <a:t>Thapa</a:t>
          </a:r>
          <a:r>
            <a:rPr lang="en-US" dirty="0">
              <a:solidFill>
                <a:srgbClr val="FFFF00"/>
              </a:solidFill>
            </a:rPr>
            <a:t> </a:t>
          </a:r>
          <a:r>
            <a:rPr lang="en-US" dirty="0"/>
            <a:t>and junior </a:t>
          </a:r>
          <a:r>
            <a:rPr lang="en-US" dirty="0" err="1"/>
            <a:t>Ochterlony</a:t>
          </a:r>
          <a:r>
            <a:rPr lang="en-US" dirty="0"/>
            <a:t>. In the afternoon of November 11, 1813, while changing the turbans, junior </a:t>
          </a:r>
          <a:r>
            <a:rPr lang="en-US" dirty="0" err="1"/>
            <a:t>Ochterlony</a:t>
          </a:r>
          <a:r>
            <a:rPr lang="en-US" dirty="0"/>
            <a:t> offered a shawl, </a:t>
          </a:r>
          <a:r>
            <a:rPr lang="en-US" dirty="0" err="1"/>
            <a:t>kishap</a:t>
          </a:r>
          <a:r>
            <a:rPr lang="en-US" dirty="0"/>
            <a:t>, a crown to be stuck to the turban, a piece of soft Varanasi silk piece, two handkerchiefs and one gold coin to </a:t>
          </a:r>
          <a:r>
            <a:rPr lang="en-US" dirty="0" err="1"/>
            <a:t>Ramdas</a:t>
          </a:r>
          <a:r>
            <a:rPr lang="en-US" dirty="0"/>
            <a:t>, while the latter presented one turban, shawl, </a:t>
          </a:r>
          <a:r>
            <a:rPr lang="en-US" dirty="0" err="1"/>
            <a:t>kinkhap,kuchin</a:t>
          </a:r>
          <a:r>
            <a:rPr lang="en-US" dirty="0"/>
            <a:t>, two fine cotton fabrics, gold coins and one </a:t>
          </a:r>
          <a:r>
            <a:rPr lang="en-US" dirty="0" err="1"/>
            <a:t>Taji</a:t>
          </a:r>
          <a:r>
            <a:rPr lang="en-US" dirty="0"/>
            <a:t> </a:t>
          </a:r>
          <a:r>
            <a:rPr lang="en-US" dirty="0" err="1"/>
            <a:t>Ghoda</a:t>
          </a:r>
          <a:r>
            <a:rPr lang="en-US" dirty="0"/>
            <a:t> (fast running horse) to the former.</a:t>
          </a:r>
          <a:endParaRPr lang="en-GB" dirty="0"/>
        </a:p>
      </dgm:t>
    </dgm:pt>
    <dgm:pt modelId="{71329E2A-8CF0-43E8-9592-47E94CA6B107}" type="parTrans" cxnId="{CBCBEE4C-014F-4FB9-AA80-9562A4DAE964}">
      <dgm:prSet/>
      <dgm:spPr/>
      <dgm:t>
        <a:bodyPr/>
        <a:lstStyle/>
        <a:p>
          <a:endParaRPr lang="en-US"/>
        </a:p>
      </dgm:t>
    </dgm:pt>
    <dgm:pt modelId="{34808BE9-8C32-4E83-9E00-075A3D97BFA1}" type="sibTrans" cxnId="{CBCBEE4C-014F-4FB9-AA80-9562A4DAE964}">
      <dgm:prSet/>
      <dgm:spPr/>
      <dgm:t>
        <a:bodyPr/>
        <a:lstStyle/>
        <a:p>
          <a:endParaRPr lang="en-US"/>
        </a:p>
      </dgm:t>
    </dgm:pt>
    <dgm:pt modelId="{0596CB65-B97A-4AB0-B423-6354594D545E}" type="pres">
      <dgm:prSet presAssocID="{29443F1D-AE41-4A24-BB1D-A612F7979FAE}" presName="linear" presStyleCnt="0">
        <dgm:presLayoutVars>
          <dgm:animLvl val="lvl"/>
          <dgm:resizeHandles val="exact"/>
        </dgm:presLayoutVars>
      </dgm:prSet>
      <dgm:spPr/>
      <dgm:t>
        <a:bodyPr/>
        <a:lstStyle/>
        <a:p>
          <a:endParaRPr lang="en-US"/>
        </a:p>
      </dgm:t>
    </dgm:pt>
    <dgm:pt modelId="{9910A502-7112-4C1C-9EEE-348B435B617A}" type="pres">
      <dgm:prSet presAssocID="{8FC4A7C0-9FDA-435D-8EB4-AFA52815E68F}" presName="parentText" presStyleLbl="node1" presStyleIdx="0" presStyleCnt="1">
        <dgm:presLayoutVars>
          <dgm:chMax val="0"/>
          <dgm:bulletEnabled val="1"/>
        </dgm:presLayoutVars>
      </dgm:prSet>
      <dgm:spPr/>
      <dgm:t>
        <a:bodyPr/>
        <a:lstStyle/>
        <a:p>
          <a:endParaRPr lang="en-US"/>
        </a:p>
      </dgm:t>
    </dgm:pt>
  </dgm:ptLst>
  <dgm:cxnLst>
    <dgm:cxn modelId="{291C6FE1-9115-4FEB-8CAD-4EF0870BE878}" type="presOf" srcId="{8FC4A7C0-9FDA-435D-8EB4-AFA52815E68F}" destId="{9910A502-7112-4C1C-9EEE-348B435B617A}" srcOrd="0" destOrd="0" presId="urn:microsoft.com/office/officeart/2005/8/layout/vList2"/>
    <dgm:cxn modelId="{19E13B39-C9A9-4A0E-82B8-CA5BC65AD862}" type="presOf" srcId="{29443F1D-AE41-4A24-BB1D-A612F7979FAE}" destId="{0596CB65-B97A-4AB0-B423-6354594D545E}" srcOrd="0" destOrd="0" presId="urn:microsoft.com/office/officeart/2005/8/layout/vList2"/>
    <dgm:cxn modelId="{CBCBEE4C-014F-4FB9-AA80-9562A4DAE964}" srcId="{29443F1D-AE41-4A24-BB1D-A612F7979FAE}" destId="{8FC4A7C0-9FDA-435D-8EB4-AFA52815E68F}" srcOrd="0" destOrd="0" parTransId="{71329E2A-8CF0-43E8-9592-47E94CA6B107}" sibTransId="{34808BE9-8C32-4E83-9E00-075A3D97BFA1}"/>
    <dgm:cxn modelId="{4E371695-1D2F-4706-9332-B8B66649DC19}" type="presParOf" srcId="{0596CB65-B97A-4AB0-B423-6354594D545E}" destId="{9910A502-7112-4C1C-9EEE-348B435B617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674872C-EE8A-40D1-BD0B-9EC45F0D5F75}">
      <dgm:prSet/>
      <dgm:spPr/>
      <dgm:t>
        <a:bodyPr/>
        <a:lstStyle/>
        <a:p>
          <a:r>
            <a:rPr lang="en-US" dirty="0"/>
            <a:t>After having established intimacy, </a:t>
          </a:r>
          <a:r>
            <a:rPr lang="en-US" dirty="0" err="1"/>
            <a:t>Ramdas</a:t>
          </a:r>
          <a:r>
            <a:rPr lang="en-US" dirty="0"/>
            <a:t> saluted Col. </a:t>
          </a:r>
          <a:r>
            <a:rPr lang="en-US" dirty="0" err="1"/>
            <a:t>Ochterlony</a:t>
          </a:r>
          <a:r>
            <a:rPr lang="en-US" dirty="0"/>
            <a:t> by offering one gold coin, while junior </a:t>
          </a:r>
          <a:r>
            <a:rPr lang="en-US" dirty="0" err="1"/>
            <a:t>Ochterlony</a:t>
          </a:r>
          <a:r>
            <a:rPr lang="en-US" dirty="0"/>
            <a:t>, who was also carrying a gold coin in his hand, was in a state of confusion. After a while junior </a:t>
          </a:r>
          <a:r>
            <a:rPr lang="en-US" dirty="0" err="1"/>
            <a:t>Ochterlony</a:t>
          </a:r>
          <a:r>
            <a:rPr lang="en-US" dirty="0"/>
            <a:t> held consultations with English envoy </a:t>
          </a:r>
          <a:r>
            <a:rPr lang="en-US" dirty="0" err="1"/>
            <a:t>Bargat</a:t>
          </a:r>
          <a:r>
            <a:rPr lang="en-US" dirty="0"/>
            <a:t> Ali Khan, who told Bada </a:t>
          </a:r>
          <a:r>
            <a:rPr lang="en-US" dirty="0" err="1"/>
            <a:t>Kaji</a:t>
          </a:r>
          <a:r>
            <a:rPr lang="en-US" dirty="0"/>
            <a:t> Amar Singh that since the English sahibs (masters) had yet to salute anybody, he (junior </a:t>
          </a:r>
          <a:r>
            <a:rPr lang="en-US" dirty="0" err="1"/>
            <a:t>Ochterlony</a:t>
          </a:r>
          <a:r>
            <a:rPr lang="en-US" dirty="0"/>
            <a:t>) shall salute his father by presenting the gold coin. Having heard that Col. </a:t>
          </a:r>
          <a:r>
            <a:rPr lang="en-US" dirty="0" err="1"/>
            <a:t>Ochterlony</a:t>
          </a:r>
          <a:r>
            <a:rPr lang="en-US" dirty="0"/>
            <a:t> said it was impossible as the Bada </a:t>
          </a:r>
          <a:r>
            <a:rPr lang="en-US" dirty="0" err="1"/>
            <a:t>Kaji's</a:t>
          </a:r>
          <a:r>
            <a:rPr lang="en-US" dirty="0"/>
            <a:t> son saluted him and junior </a:t>
          </a:r>
          <a:r>
            <a:rPr lang="en-US" dirty="0" err="1"/>
            <a:t>Ochterlony</a:t>
          </a:r>
          <a:r>
            <a:rPr lang="en-US" dirty="0"/>
            <a:t> must reciprocate. He also chided his son and got him to salute Amar Singh. </a:t>
          </a:r>
          <a:endParaRPr lang="en-GB" dirty="0"/>
        </a:p>
      </dgm:t>
    </dgm:pt>
    <dgm:pt modelId="{AB99C154-8F19-4E72-91B2-3E9CB4E92615}" type="parTrans" cxnId="{C0F5B33D-2701-4AC3-9E57-C0031BED3D7A}">
      <dgm:prSet/>
      <dgm:spPr/>
      <dgm:t>
        <a:bodyPr/>
        <a:lstStyle/>
        <a:p>
          <a:endParaRPr lang="en-US"/>
        </a:p>
      </dgm:t>
    </dgm:pt>
    <dgm:pt modelId="{FC611EBE-83D5-44DD-8998-94C6941FD13A}" type="sibTrans" cxnId="{C0F5B33D-2701-4AC3-9E57-C0031BED3D7A}">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F79E3F49-4842-4144-ACC1-C90B04360782}" type="pres">
      <dgm:prSet presAssocID="{0674872C-EE8A-40D1-BD0B-9EC45F0D5F75}" presName="parentText" presStyleLbl="node1" presStyleIdx="0" presStyleCnt="1">
        <dgm:presLayoutVars>
          <dgm:chMax val="0"/>
          <dgm:bulletEnabled val="1"/>
        </dgm:presLayoutVars>
      </dgm:prSet>
      <dgm:spPr/>
      <dgm:t>
        <a:bodyPr/>
        <a:lstStyle/>
        <a:p>
          <a:endParaRPr lang="en-US"/>
        </a:p>
      </dgm:t>
    </dgm:pt>
  </dgm:ptLst>
  <dgm:cxnLst>
    <dgm:cxn modelId="{8CC087AB-DDA1-49C6-A88D-8CC7EAEAE013}" type="presOf" srcId="{6220B10F-D76D-4BB7-A29F-2F93546FC9BA}" destId="{17AC4227-D9A5-423F-8921-96B9829E570D}" srcOrd="0" destOrd="0" presId="urn:microsoft.com/office/officeart/2005/8/layout/vList2"/>
    <dgm:cxn modelId="{C0F5B33D-2701-4AC3-9E57-C0031BED3D7A}" srcId="{6220B10F-D76D-4BB7-A29F-2F93546FC9BA}" destId="{0674872C-EE8A-40D1-BD0B-9EC45F0D5F75}" srcOrd="0" destOrd="0" parTransId="{AB99C154-8F19-4E72-91B2-3E9CB4E92615}" sibTransId="{FC611EBE-83D5-44DD-8998-94C6941FD13A}"/>
    <dgm:cxn modelId="{A966702B-992C-44E3-846C-E2D220C9E1CE}" type="presOf" srcId="{0674872C-EE8A-40D1-BD0B-9EC45F0D5F75}" destId="{F79E3F49-4842-4144-ACC1-C90B04360782}" srcOrd="0" destOrd="0" presId="urn:microsoft.com/office/officeart/2005/8/layout/vList2"/>
    <dgm:cxn modelId="{4192A451-0D0F-4B1D-8460-7101C407BC4A}" type="presParOf" srcId="{17AC4227-D9A5-423F-8921-96B9829E570D}" destId="{F79E3F49-4842-4144-ACC1-C90B0436078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D557759C-532F-48E3-A08A-8E1E2ACCFAD1}">
      <dgm:prSet/>
      <dgm:spPr/>
      <dgm:t>
        <a:bodyPr/>
        <a:lstStyle/>
        <a:p>
          <a:r>
            <a:rPr lang="en-US" dirty="0"/>
            <a:t>For a moment, Nepalese felt that the English were very arrogant. But terming the </a:t>
          </a:r>
          <a:r>
            <a:rPr lang="en-US" dirty="0" err="1"/>
            <a:t>behaviours</a:t>
          </a:r>
          <a:r>
            <a:rPr lang="en-US" dirty="0"/>
            <a:t> of his son and envoy Khan as ‘immature,’ Col. </a:t>
          </a:r>
          <a:r>
            <a:rPr lang="en-US" dirty="0" err="1"/>
            <a:t>Ochterlony</a:t>
          </a:r>
          <a:r>
            <a:rPr lang="en-US" dirty="0"/>
            <a:t> resolved the problem tactfully. </a:t>
          </a:r>
          <a:endParaRPr lang="en-GB" dirty="0"/>
        </a:p>
      </dgm:t>
    </dgm:pt>
    <dgm:pt modelId="{406C3F26-B290-4C8D-99C4-E59320804782}" type="parTrans" cxnId="{404B15A2-229E-4143-9964-526BAA23AA72}">
      <dgm:prSet/>
      <dgm:spPr/>
      <dgm:t>
        <a:bodyPr/>
        <a:lstStyle/>
        <a:p>
          <a:endParaRPr lang="en-US"/>
        </a:p>
      </dgm:t>
    </dgm:pt>
    <dgm:pt modelId="{428CB4EA-59C6-4868-8D97-09C1B4372DE3}" type="sibTrans" cxnId="{404B15A2-229E-4143-9964-526BAA23AA72}">
      <dgm:prSet/>
      <dgm:spPr/>
      <dgm:t>
        <a:bodyPr/>
        <a:lstStyle/>
        <a:p>
          <a:endParaRPr lang="en-US"/>
        </a:p>
      </dgm:t>
    </dgm:pt>
    <dgm:pt modelId="{4B5499A4-A523-43C1-9A16-9C35AAFA3C57}">
      <dgm:prSet/>
      <dgm:spPr/>
      <dgm:t>
        <a:bodyPr/>
        <a:lstStyle/>
        <a:p>
          <a:r>
            <a:rPr lang="en-US" dirty="0"/>
            <a:t>Then, Bada </a:t>
          </a:r>
          <a:r>
            <a:rPr lang="en-US" dirty="0" err="1"/>
            <a:t>Kaji</a:t>
          </a:r>
          <a:r>
            <a:rPr lang="en-US" dirty="0"/>
            <a:t> Amar Singh presented three </a:t>
          </a:r>
          <a:r>
            <a:rPr lang="en-US" dirty="0" err="1"/>
            <a:t>sarbags</a:t>
          </a:r>
          <a:r>
            <a:rPr lang="en-US" dirty="0"/>
            <a:t> (like deer-headed animal's tails), one live </a:t>
          </a:r>
          <a:r>
            <a:rPr lang="en-US" dirty="0" err="1"/>
            <a:t>Kasturi</a:t>
          </a:r>
          <a:r>
            <a:rPr lang="en-US" dirty="0"/>
            <a:t> (deer musk),nine </a:t>
          </a:r>
          <a:r>
            <a:rPr lang="en-US" dirty="0" err="1"/>
            <a:t>Binas</a:t>
          </a:r>
          <a:r>
            <a:rPr lang="en-US" dirty="0"/>
            <a:t> and 21 </a:t>
          </a:r>
          <a:r>
            <a:rPr lang="en-US" dirty="0" err="1"/>
            <a:t>Chykhuras</a:t>
          </a:r>
          <a:r>
            <a:rPr lang="en-US" dirty="0"/>
            <a:t> (partridges) to the English delegation. A sense of happiness was revealed that the Anglo-Nepal relations were strengthened again. As Col. </a:t>
          </a:r>
          <a:r>
            <a:rPr lang="en-US" dirty="0" err="1"/>
            <a:t>Ochterlony</a:t>
          </a:r>
          <a:r>
            <a:rPr lang="en-US" dirty="0"/>
            <a:t> was about to hand over some goods as presents to Bada </a:t>
          </a:r>
          <a:r>
            <a:rPr lang="en-US" dirty="0" err="1"/>
            <a:t>Kaji</a:t>
          </a:r>
          <a:r>
            <a:rPr lang="en-US" dirty="0"/>
            <a:t> Amar Singh, the latter refused to take them and said, "We won't take gifts as friendship is more than enough." </a:t>
          </a:r>
          <a:endParaRPr lang="en-GB" dirty="0"/>
        </a:p>
      </dgm:t>
    </dgm:pt>
    <dgm:pt modelId="{6A2554B4-5E0A-4BCA-8D0D-086594170EF7}" type="parTrans" cxnId="{42E1FBBD-3F4F-48B8-8D1B-8D1336B865A0}">
      <dgm:prSet/>
      <dgm:spPr/>
      <dgm:t>
        <a:bodyPr/>
        <a:lstStyle/>
        <a:p>
          <a:endParaRPr lang="en-US"/>
        </a:p>
      </dgm:t>
    </dgm:pt>
    <dgm:pt modelId="{7574406D-04AF-4FDB-B83D-DFEF186BB303}" type="sibTrans" cxnId="{42E1FBBD-3F4F-48B8-8D1B-8D1336B865A0}">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8B2AC8FE-AA41-476F-AD56-4560F617CC02}" type="pres">
      <dgm:prSet presAssocID="{D557759C-532F-48E3-A08A-8E1E2ACCFAD1}" presName="parentText" presStyleLbl="node1" presStyleIdx="0" presStyleCnt="2">
        <dgm:presLayoutVars>
          <dgm:chMax val="0"/>
          <dgm:bulletEnabled val="1"/>
        </dgm:presLayoutVars>
      </dgm:prSet>
      <dgm:spPr/>
      <dgm:t>
        <a:bodyPr/>
        <a:lstStyle/>
        <a:p>
          <a:endParaRPr lang="en-US"/>
        </a:p>
      </dgm:t>
    </dgm:pt>
    <dgm:pt modelId="{DA588446-F214-4A46-92FB-2B4E27F4E7E1}" type="pres">
      <dgm:prSet presAssocID="{428CB4EA-59C6-4868-8D97-09C1B4372DE3}" presName="spacer" presStyleCnt="0"/>
      <dgm:spPr/>
    </dgm:pt>
    <dgm:pt modelId="{7ABA85BF-DCB0-4950-9182-609A57889AF9}" type="pres">
      <dgm:prSet presAssocID="{4B5499A4-A523-43C1-9A16-9C35AAFA3C57}" presName="parentText" presStyleLbl="node1" presStyleIdx="1" presStyleCnt="2">
        <dgm:presLayoutVars>
          <dgm:chMax val="0"/>
          <dgm:bulletEnabled val="1"/>
        </dgm:presLayoutVars>
      </dgm:prSet>
      <dgm:spPr/>
      <dgm:t>
        <a:bodyPr/>
        <a:lstStyle/>
        <a:p>
          <a:endParaRPr lang="en-US"/>
        </a:p>
      </dgm:t>
    </dgm:pt>
  </dgm:ptLst>
  <dgm:cxnLst>
    <dgm:cxn modelId="{42E1FBBD-3F4F-48B8-8D1B-8D1336B865A0}" srcId="{6220B10F-D76D-4BB7-A29F-2F93546FC9BA}" destId="{4B5499A4-A523-43C1-9A16-9C35AAFA3C57}" srcOrd="1" destOrd="0" parTransId="{6A2554B4-5E0A-4BCA-8D0D-086594170EF7}" sibTransId="{7574406D-04AF-4FDB-B83D-DFEF186BB303}"/>
    <dgm:cxn modelId="{9AEB335A-9449-428C-AA30-3ADBF0BBC3E8}" type="presOf" srcId="{D557759C-532F-48E3-A08A-8E1E2ACCFAD1}" destId="{8B2AC8FE-AA41-476F-AD56-4560F617CC02}" srcOrd="0" destOrd="0" presId="urn:microsoft.com/office/officeart/2005/8/layout/vList2"/>
    <dgm:cxn modelId="{36C23D9B-6327-4FB0-ABC3-3FBBA4B9B3AF}" type="presOf" srcId="{4B5499A4-A523-43C1-9A16-9C35AAFA3C57}" destId="{7ABA85BF-DCB0-4950-9182-609A57889AF9}"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404B15A2-229E-4143-9964-526BAA23AA72}" srcId="{6220B10F-D76D-4BB7-A29F-2F93546FC9BA}" destId="{D557759C-532F-48E3-A08A-8E1E2ACCFAD1}" srcOrd="0" destOrd="0" parTransId="{406C3F26-B290-4C8D-99C4-E59320804782}" sibTransId="{428CB4EA-59C6-4868-8D97-09C1B4372DE3}"/>
    <dgm:cxn modelId="{B24B7946-EE35-419E-8E1A-7DFFD1573D76}" type="presParOf" srcId="{17AC4227-D9A5-423F-8921-96B9829E570D}" destId="{8B2AC8FE-AA41-476F-AD56-4560F617CC02}" srcOrd="0" destOrd="0" presId="urn:microsoft.com/office/officeart/2005/8/layout/vList2"/>
    <dgm:cxn modelId="{28DB52F6-4AA7-40A9-8721-722FD4E31781}" type="presParOf" srcId="{17AC4227-D9A5-423F-8921-96B9829E570D}" destId="{DA588446-F214-4A46-92FB-2B4E27F4E7E1}" srcOrd="1" destOrd="0" presId="urn:microsoft.com/office/officeart/2005/8/layout/vList2"/>
    <dgm:cxn modelId="{1445923C-1A90-4684-9BD6-FE0F2B5FCA1D}" type="presParOf" srcId="{17AC4227-D9A5-423F-8921-96B9829E570D}" destId="{7ABA85BF-DCB0-4950-9182-609A57889A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EA64F43-D0F1-4F12-8F53-FC51D6292D6C}">
      <dgm:prSet/>
      <dgm:spPr/>
      <dgm:t>
        <a:bodyPr/>
        <a:lstStyle/>
        <a:p>
          <a:r>
            <a:rPr lang="en-US" dirty="0"/>
            <a:t>There were many kings and </a:t>
          </a:r>
          <a:r>
            <a:rPr lang="en-US" dirty="0" err="1"/>
            <a:t>Rajautas</a:t>
          </a:r>
          <a:r>
            <a:rPr lang="en-US" dirty="0"/>
            <a:t> in the erstwhile India. They were involved in infighting and they did not have mutual understanding and harmony. By then, the Nepalese troops had captured </a:t>
          </a:r>
          <a:r>
            <a:rPr lang="en-US" dirty="0" err="1"/>
            <a:t>Kumaon</a:t>
          </a:r>
          <a:r>
            <a:rPr lang="en-US" dirty="0"/>
            <a:t>, </a:t>
          </a:r>
          <a:r>
            <a:rPr lang="en-US" dirty="0" err="1"/>
            <a:t>Musuri</a:t>
          </a:r>
          <a:r>
            <a:rPr lang="en-US" dirty="0"/>
            <a:t>, </a:t>
          </a:r>
          <a:r>
            <a:rPr lang="en-US" dirty="0" err="1"/>
            <a:t>Nainital,Bilaspurand</a:t>
          </a:r>
          <a:r>
            <a:rPr lang="en-US" dirty="0"/>
            <a:t> </a:t>
          </a:r>
          <a:r>
            <a:rPr lang="en-US" dirty="0" err="1"/>
            <a:t>Kangada</a:t>
          </a:r>
          <a:r>
            <a:rPr lang="en-US" dirty="0"/>
            <a:t> State, except the </a:t>
          </a:r>
          <a:r>
            <a:rPr lang="en-US" dirty="0" err="1"/>
            <a:t>Kangada</a:t>
          </a:r>
          <a:r>
            <a:rPr lang="en-US" dirty="0"/>
            <a:t> Fort, whereas the English troops, in course of its expansion of imperialism, was capturing the various principalities located in the periphery of Nepal. The English were strong in their troops, weapons and resources and the Nepalese were renowned in war techniques and bravery. Thus, they were like a snake and a scorpion. They did not want each other's intervention in fulfilling their interests. They did not want to fight against the two enemies at a time. </a:t>
          </a:r>
          <a:endParaRPr lang="en-GB" dirty="0"/>
        </a:p>
      </dgm:t>
    </dgm:pt>
    <dgm:pt modelId="{BC9B6689-40AA-408B-85F1-C5FF45ABC868}" type="parTrans" cxnId="{2174DBAD-7A9D-4220-8FF1-1BDAD25A290A}">
      <dgm:prSet/>
      <dgm:spPr/>
      <dgm:t>
        <a:bodyPr/>
        <a:lstStyle/>
        <a:p>
          <a:endParaRPr lang="en-US"/>
        </a:p>
      </dgm:t>
    </dgm:pt>
    <dgm:pt modelId="{132AD6C8-C715-4224-BD0F-723BD1D72BD3}" type="sibTrans" cxnId="{2174DBAD-7A9D-4220-8FF1-1BDAD25A290A}">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74FD47CC-3F5B-452D-AB01-3A18F6B8B53F}" type="pres">
      <dgm:prSet presAssocID="{3EA64F43-D0F1-4F12-8F53-FC51D6292D6C}" presName="parentText" presStyleLbl="node1" presStyleIdx="0" presStyleCnt="1">
        <dgm:presLayoutVars>
          <dgm:chMax val="0"/>
          <dgm:bulletEnabled val="1"/>
        </dgm:presLayoutVars>
      </dgm:prSet>
      <dgm:spPr/>
      <dgm:t>
        <a:bodyPr/>
        <a:lstStyle/>
        <a:p>
          <a:endParaRPr lang="en-US"/>
        </a:p>
      </dgm:t>
    </dgm:pt>
  </dgm:ptLst>
  <dgm:cxnLst>
    <dgm:cxn modelId="{8CC087AB-DDA1-49C6-A88D-8CC7EAEAE013}" type="presOf" srcId="{6220B10F-D76D-4BB7-A29F-2F93546FC9BA}" destId="{17AC4227-D9A5-423F-8921-96B9829E570D}" srcOrd="0" destOrd="0" presId="urn:microsoft.com/office/officeart/2005/8/layout/vList2"/>
    <dgm:cxn modelId="{2174DBAD-7A9D-4220-8FF1-1BDAD25A290A}" srcId="{6220B10F-D76D-4BB7-A29F-2F93546FC9BA}" destId="{3EA64F43-D0F1-4F12-8F53-FC51D6292D6C}" srcOrd="0" destOrd="0" parTransId="{BC9B6689-40AA-408B-85F1-C5FF45ABC868}" sibTransId="{132AD6C8-C715-4224-BD0F-723BD1D72BD3}"/>
    <dgm:cxn modelId="{2E894B8E-781C-4572-A176-CAAA80991522}" type="presOf" srcId="{3EA64F43-D0F1-4F12-8F53-FC51D6292D6C}" destId="{74FD47CC-3F5B-452D-AB01-3A18F6B8B53F}" srcOrd="0" destOrd="0" presId="urn:microsoft.com/office/officeart/2005/8/layout/vList2"/>
    <dgm:cxn modelId="{467C763A-9582-48AF-BA9B-7DF6F9CFB407}" type="presParOf" srcId="{17AC4227-D9A5-423F-8921-96B9829E570D}" destId="{74FD47CC-3F5B-452D-AB01-3A18F6B8B53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n-US"/>
        </a:p>
      </dgm:t>
    </dgm:pt>
    <dgm:pt modelId="{1D609CF0-254E-4E1D-B59F-358102689190}">
      <dgm:prSet/>
      <dgm:spPr/>
      <dgm:t>
        <a:bodyPr/>
        <a:lstStyle/>
        <a:p>
          <a:r>
            <a:rPr lang="en-US" dirty="0"/>
            <a:t>After expanding Nepalese territory up to Sutlej and the Yamuna River, he was unable to advance further because of his continuous war in </a:t>
          </a:r>
          <a:r>
            <a:rPr lang="en-US" dirty="0" err="1"/>
            <a:t>Kangada</a:t>
          </a:r>
          <a:r>
            <a:rPr lang="en-US" dirty="0"/>
            <a:t>. King </a:t>
          </a:r>
          <a:r>
            <a:rPr lang="en-US" dirty="0" smtClean="0">
              <a:solidFill>
                <a:srgbClr val="FFFF00"/>
              </a:solidFill>
            </a:rPr>
            <a:t>Samsara </a:t>
          </a:r>
          <a:r>
            <a:rPr lang="en-US" dirty="0">
              <a:solidFill>
                <a:srgbClr val="FFFF00"/>
              </a:solidFill>
            </a:rPr>
            <a:t>Chand </a:t>
          </a:r>
          <a:r>
            <a:rPr lang="en-US" dirty="0"/>
            <a:t>was creating obstructions for the Nepalese to capture </a:t>
          </a:r>
          <a:r>
            <a:rPr lang="en-US" dirty="0" err="1"/>
            <a:t>Kangada</a:t>
          </a:r>
          <a:r>
            <a:rPr lang="en-US" dirty="0"/>
            <a:t>. In 1806, </a:t>
          </a:r>
          <a:r>
            <a:rPr lang="en-US" dirty="0" err="1"/>
            <a:t>Bhimsen</a:t>
          </a:r>
          <a:r>
            <a:rPr lang="en-US" dirty="0"/>
            <a:t> </a:t>
          </a:r>
          <a:r>
            <a:rPr lang="en-US" dirty="0" err="1"/>
            <a:t>Thapa's</a:t>
          </a:r>
          <a:r>
            <a:rPr lang="en-US" dirty="0"/>
            <a:t> younger brother </a:t>
          </a:r>
          <a:r>
            <a:rPr lang="en-US" dirty="0" err="1"/>
            <a:t>Kaji</a:t>
          </a:r>
          <a:r>
            <a:rPr lang="en-US" dirty="0"/>
            <a:t> </a:t>
          </a:r>
          <a:r>
            <a:rPr lang="en-US" dirty="0" err="1"/>
            <a:t>Nayan</a:t>
          </a:r>
          <a:r>
            <a:rPr lang="en-US" dirty="0"/>
            <a:t> Singh </a:t>
          </a:r>
          <a:r>
            <a:rPr lang="en-US" dirty="0" err="1"/>
            <a:t>Thapa</a:t>
          </a:r>
          <a:r>
            <a:rPr lang="en-US" dirty="0"/>
            <a:t> was killed as he tried to bring the </a:t>
          </a:r>
          <a:r>
            <a:rPr lang="en-US" dirty="0" err="1"/>
            <a:t>Kangada</a:t>
          </a:r>
          <a:r>
            <a:rPr lang="en-US" dirty="0"/>
            <a:t> fort under control. Then, Amar Singh </a:t>
          </a:r>
          <a:r>
            <a:rPr lang="en-US" dirty="0" err="1"/>
            <a:t>Thapa</a:t>
          </a:r>
          <a:r>
            <a:rPr lang="en-US" dirty="0"/>
            <a:t> kept on encircling the fort for four years. Despite that, Chand was adamant in his stance. </a:t>
          </a:r>
          <a:endParaRPr lang="en-GB" dirty="0"/>
        </a:p>
        <a:p>
          <a:r>
            <a:rPr lang="en-US" dirty="0"/>
            <a:t>During the unification battles, the </a:t>
          </a:r>
          <a:r>
            <a:rPr lang="en-US" dirty="0" err="1"/>
            <a:t>Kangada</a:t>
          </a:r>
          <a:r>
            <a:rPr lang="en-US" dirty="0"/>
            <a:t> fort was the palace of </a:t>
          </a:r>
          <a:r>
            <a:rPr lang="en-US" dirty="0" err="1"/>
            <a:t>Sansar</a:t>
          </a:r>
          <a:r>
            <a:rPr lang="en-US" dirty="0"/>
            <a:t> Chand, who was encircled by the </a:t>
          </a:r>
          <a:r>
            <a:rPr lang="en-US" dirty="0" err="1"/>
            <a:t>Gorkha</a:t>
          </a:r>
          <a:r>
            <a:rPr lang="en-US" dirty="0"/>
            <a:t> troops for four years.</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n-US"/>
        </a:p>
      </dgm:t>
    </dgm:pt>
    <dgm:pt modelId="{1D609CF0-254E-4E1D-B59F-358102689190}">
      <dgm:prSet/>
      <dgm:spPr/>
      <dgm:t>
        <a:bodyPr/>
        <a:lstStyle/>
        <a:p>
          <a:r>
            <a:rPr lang="en-US" dirty="0"/>
            <a:t>One day, </a:t>
          </a:r>
          <a:r>
            <a:rPr lang="en-US" dirty="0" err="1"/>
            <a:t>Sansar</a:t>
          </a:r>
          <a:r>
            <a:rPr lang="en-US" dirty="0"/>
            <a:t> Chand wrote a letter to Bada </a:t>
          </a:r>
          <a:r>
            <a:rPr lang="en-US" dirty="0" err="1"/>
            <a:t>Kaji</a:t>
          </a:r>
          <a:r>
            <a:rPr lang="en-US" dirty="0"/>
            <a:t> </a:t>
          </a:r>
          <a:r>
            <a:rPr lang="en-US" dirty="0" err="1"/>
            <a:t>Thapa</a:t>
          </a:r>
          <a:r>
            <a:rPr lang="en-US" dirty="0"/>
            <a:t> and requested him to grant him a period of 11 days for bringing his queen and residence out the fort. </a:t>
          </a:r>
          <a:r>
            <a:rPr lang="en-US" dirty="0" err="1"/>
            <a:t>Thapa</a:t>
          </a:r>
          <a:r>
            <a:rPr lang="en-US" dirty="0"/>
            <a:t> approved Chand’s call and the latter took out his wife and the properties of his residence out of the fort. But one day, he, along with his bodyguards, secretly went out of the fort in women’s dress and returned to it together with King of Punjab </a:t>
          </a:r>
          <a:r>
            <a:rPr lang="en-US" dirty="0" err="1"/>
            <a:t>Ranjit</a:t>
          </a:r>
          <a:r>
            <a:rPr lang="en-US" dirty="0"/>
            <a:t> Singh. Thus, knowing that </a:t>
          </a:r>
          <a:r>
            <a:rPr lang="en-US" dirty="0" err="1"/>
            <a:t>Ranjit</a:t>
          </a:r>
          <a:r>
            <a:rPr lang="en-US" dirty="0"/>
            <a:t> was there to help Chand, the </a:t>
          </a:r>
          <a:r>
            <a:rPr lang="en-US" dirty="0" err="1"/>
            <a:t>Rajautas</a:t>
          </a:r>
          <a:r>
            <a:rPr lang="en-US" dirty="0"/>
            <a:t>, who were not happy with Nepal and others who stood in </a:t>
          </a:r>
          <a:r>
            <a:rPr lang="en-US" dirty="0" err="1"/>
            <a:t>favour</a:t>
          </a:r>
          <a:r>
            <a:rPr lang="en-US" dirty="0"/>
            <a:t> of </a:t>
          </a:r>
          <a:r>
            <a:rPr lang="en-US" dirty="0" err="1"/>
            <a:t>Sansar</a:t>
          </a:r>
          <a:r>
            <a:rPr lang="en-US" dirty="0"/>
            <a:t> Chand, joined troops with Chand. In 1809, </a:t>
          </a:r>
          <a:r>
            <a:rPr lang="en-US" dirty="0" err="1"/>
            <a:t>Sansar</a:t>
          </a:r>
          <a:r>
            <a:rPr lang="en-US" dirty="0"/>
            <a:t> Chand, </a:t>
          </a:r>
          <a:r>
            <a:rPr lang="en-US" dirty="0" err="1"/>
            <a:t>Ranjit</a:t>
          </a:r>
          <a:r>
            <a:rPr lang="en-US" dirty="0"/>
            <a:t> and other </a:t>
          </a:r>
          <a:r>
            <a:rPr lang="en-US" dirty="0" err="1"/>
            <a:t>Rajautas</a:t>
          </a:r>
          <a:r>
            <a:rPr lang="en-US" dirty="0"/>
            <a:t> defeated the Nepalese troops. And the </a:t>
          </a:r>
          <a:r>
            <a:rPr lang="en-US" dirty="0" err="1"/>
            <a:t>Kangada</a:t>
          </a:r>
          <a:r>
            <a:rPr lang="en-US" dirty="0"/>
            <a:t> fort was under the control of </a:t>
          </a:r>
          <a:r>
            <a:rPr lang="en-US" dirty="0" err="1"/>
            <a:t>Ranjit</a:t>
          </a:r>
          <a:r>
            <a:rPr lang="en-US" dirty="0"/>
            <a:t> Singh. Deceived by </a:t>
          </a:r>
          <a:r>
            <a:rPr lang="en-US" dirty="0" err="1"/>
            <a:t>Sansar</a:t>
          </a:r>
          <a:r>
            <a:rPr lang="en-US" dirty="0"/>
            <a:t> Chand, Amar Singh wanted to re-assault the </a:t>
          </a:r>
          <a:r>
            <a:rPr lang="en-US" dirty="0" err="1"/>
            <a:t>Kangada</a:t>
          </a:r>
          <a:r>
            <a:rPr lang="en-US" dirty="0"/>
            <a:t> fort directly. For that, he needed the military help from powerful friend. He had thought that the English would extend their support to him. But the English did not have any intention to help Nepal and did not want to see the presence of the Nepalese in Sutlej and </a:t>
          </a:r>
          <a:r>
            <a:rPr lang="en-US" dirty="0" err="1"/>
            <a:t>Kangada</a:t>
          </a:r>
          <a:r>
            <a:rPr lang="en-US" dirty="0"/>
            <a:t> areas. </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n-US"/>
        </a:p>
      </dgm:t>
    </dgm:pt>
    <dgm:pt modelId="{1D609CF0-254E-4E1D-B59F-358102689190}">
      <dgm:prSet/>
      <dgm:spPr/>
      <dgm:t>
        <a:bodyPr/>
        <a:lstStyle/>
        <a:p>
          <a:r>
            <a:rPr lang="en-US" dirty="0"/>
            <a:t>With a view to attacking against the </a:t>
          </a:r>
          <a:r>
            <a:rPr lang="en-US" dirty="0" err="1"/>
            <a:t>Kangada</a:t>
          </a:r>
          <a:r>
            <a:rPr lang="en-US" dirty="0"/>
            <a:t> fort again, </a:t>
          </a:r>
          <a:r>
            <a:rPr lang="en-US" dirty="0">
              <a:solidFill>
                <a:srgbClr val="FFFF00"/>
              </a:solidFill>
            </a:rPr>
            <a:t>Amar Singh went to </a:t>
          </a:r>
          <a:r>
            <a:rPr lang="en-US" dirty="0" err="1">
              <a:solidFill>
                <a:srgbClr val="FFFF00"/>
              </a:solidFill>
            </a:rPr>
            <a:t>Panjor</a:t>
          </a:r>
          <a:r>
            <a:rPr lang="en-US" dirty="0">
              <a:solidFill>
                <a:srgbClr val="FFFF00"/>
              </a:solidFill>
            </a:rPr>
            <a:t> to meet Col. </a:t>
          </a:r>
          <a:r>
            <a:rPr lang="en-US" dirty="0" err="1">
              <a:solidFill>
                <a:srgbClr val="FFFF00"/>
              </a:solidFill>
            </a:rPr>
            <a:t>Ochterlony</a:t>
          </a:r>
          <a:r>
            <a:rPr lang="en-US" dirty="0"/>
            <a:t> and sought the help. But </a:t>
          </a:r>
          <a:r>
            <a:rPr lang="en-US" dirty="0" err="1"/>
            <a:t>Ochterlony</a:t>
          </a:r>
          <a:r>
            <a:rPr lang="en-US" dirty="0"/>
            <a:t> said, </a:t>
          </a:r>
          <a:r>
            <a:rPr lang="en-US" dirty="0">
              <a:solidFill>
                <a:srgbClr val="FFFF00"/>
              </a:solidFill>
            </a:rPr>
            <a:t>"It is not good to launch any attack now. You can attack in the hilly regions wherever you like, but we do not extend any assistance to the Sikh (Maharaja </a:t>
          </a:r>
          <a:r>
            <a:rPr lang="en-US" dirty="0" err="1">
              <a:solidFill>
                <a:srgbClr val="FFFF00"/>
              </a:solidFill>
            </a:rPr>
            <a:t>Ranjit</a:t>
          </a:r>
          <a:r>
            <a:rPr lang="en-US" dirty="0">
              <a:solidFill>
                <a:srgbClr val="FFFF00"/>
              </a:solidFill>
            </a:rPr>
            <a:t> Singh) and you should not make assault in the plain land." </a:t>
          </a:r>
          <a:r>
            <a:rPr lang="en-US" dirty="0"/>
            <a:t>Amar Singh mentioned it in his letter. Thus, Bada </a:t>
          </a:r>
          <a:r>
            <a:rPr lang="en-US" dirty="0" err="1"/>
            <a:t>Kaji</a:t>
          </a:r>
          <a:r>
            <a:rPr lang="en-US" dirty="0"/>
            <a:t> </a:t>
          </a:r>
          <a:r>
            <a:rPr lang="en-US" dirty="0" err="1"/>
            <a:t>Thapa</a:t>
          </a:r>
          <a:r>
            <a:rPr lang="en-US" dirty="0"/>
            <a:t> did not seem to have reaped any benefit from the friendship ties with the English.</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1D609CF0-254E-4E1D-B59F-358102689190}">
      <dgm:prSet/>
      <dgm:spPr/>
      <dgm:t>
        <a:bodyPr/>
        <a:lstStyle/>
        <a:p>
          <a:r>
            <a:rPr lang="en-US" dirty="0"/>
            <a:t>English Col. David </a:t>
          </a:r>
          <a:r>
            <a:rPr lang="en-US" dirty="0" err="1"/>
            <a:t>Ochterlony</a:t>
          </a:r>
          <a:r>
            <a:rPr lang="en-US" dirty="0"/>
            <a:t> was very intelligent and man of </a:t>
          </a:r>
          <a:r>
            <a:rPr lang="en-US" dirty="0" err="1"/>
            <a:t>soldiership</a:t>
          </a:r>
          <a:r>
            <a:rPr lang="en-US" dirty="0"/>
            <a:t>. He had made significant achievement in the Anglo-Nepal War. He was famous for his lip service, but he used to deceive others in practice, but it is a war tactic. That means he would not do what he spoke. During 1812-13, he had several enemies after defeating many </a:t>
          </a:r>
          <a:r>
            <a:rPr lang="en-US" dirty="0" err="1"/>
            <a:t>Rajautas</a:t>
          </a:r>
          <a:r>
            <a:rPr lang="en-US" dirty="0"/>
            <a:t> (rulers of principalities) in India. Those </a:t>
          </a:r>
          <a:r>
            <a:rPr lang="en-US" dirty="0" err="1"/>
            <a:t>Rajauta</a:t>
          </a:r>
          <a:r>
            <a:rPr lang="en-US" dirty="0"/>
            <a:t> </a:t>
          </a:r>
          <a:r>
            <a:rPr lang="en-US" dirty="0" err="1"/>
            <a:t>sused</a:t>
          </a:r>
          <a:r>
            <a:rPr lang="en-US" dirty="0"/>
            <a:t> to instigate the people against others and get involved in various terrorist activities by staying in Sutlej, </a:t>
          </a:r>
          <a:r>
            <a:rPr lang="en-US" dirty="0" err="1"/>
            <a:t>Kumaon</a:t>
          </a:r>
          <a:r>
            <a:rPr lang="en-US" dirty="0"/>
            <a:t> and </a:t>
          </a:r>
          <a:r>
            <a:rPr lang="en-US" dirty="0" err="1"/>
            <a:t>Palpa</a:t>
          </a:r>
          <a:r>
            <a:rPr lang="en-US" dirty="0"/>
            <a:t> areas. Some of the kings and </a:t>
          </a:r>
          <a:r>
            <a:rPr lang="en-US" dirty="0" err="1"/>
            <a:t>Rajautas</a:t>
          </a:r>
          <a:r>
            <a:rPr lang="en-US" dirty="0"/>
            <a:t> had recruited fighters and fought against the English troops and their supporters. During that time, even the weak states, which were not under the English control, would pose threats to the English. King of Punjab </a:t>
          </a:r>
          <a:r>
            <a:rPr lang="en-US" dirty="0" err="1"/>
            <a:t>Ranjit</a:t>
          </a:r>
          <a:r>
            <a:rPr lang="en-US" dirty="0"/>
            <a:t> Singh and Nepalese governor Bada </a:t>
          </a:r>
          <a:r>
            <a:rPr lang="en-US" dirty="0" err="1"/>
            <a:t>Kaji</a:t>
          </a:r>
          <a:r>
            <a:rPr lang="en-US" dirty="0"/>
            <a:t> Amar Singh were a source of threat for the English. Thus, the English wanted to contain the Nepalese threat. </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1D609CF0-254E-4E1D-B59F-358102689190}">
      <dgm:prSet/>
      <dgm:spPr/>
      <dgm:t>
        <a:bodyPr/>
        <a:lstStyle/>
        <a:p>
          <a:r>
            <a:rPr lang="en-US" dirty="0"/>
            <a:t>Some nationalists, including Nawab of Rampur </a:t>
          </a:r>
          <a:r>
            <a:rPr lang="en-US" dirty="0" err="1"/>
            <a:t>Gunla</a:t>
          </a:r>
          <a:r>
            <a:rPr lang="en-US" dirty="0"/>
            <a:t> Mohammed Khan, Nawab of </a:t>
          </a:r>
          <a:r>
            <a:rPr lang="en-US" dirty="0" err="1">
              <a:solidFill>
                <a:srgbClr val="FFFF00"/>
              </a:solidFill>
            </a:rPr>
            <a:t>Ujareli</a:t>
          </a:r>
          <a:r>
            <a:rPr lang="en-US" dirty="0">
              <a:solidFill>
                <a:srgbClr val="FFFF00"/>
              </a:solidFill>
            </a:rPr>
            <a:t> Awadh </a:t>
          </a:r>
          <a:r>
            <a:rPr lang="en-US" dirty="0" err="1">
              <a:solidFill>
                <a:srgbClr val="FFFF00"/>
              </a:solidFill>
            </a:rPr>
            <a:t>Bajir</a:t>
          </a:r>
          <a:r>
            <a:rPr lang="en-US" dirty="0">
              <a:solidFill>
                <a:srgbClr val="FFFF00"/>
              </a:solidFill>
            </a:rPr>
            <a:t> Ali and King of </a:t>
          </a:r>
          <a:r>
            <a:rPr lang="en-US" dirty="0" err="1">
              <a:solidFill>
                <a:srgbClr val="FFFF00"/>
              </a:solidFill>
            </a:rPr>
            <a:t>Maisur</a:t>
          </a:r>
          <a:r>
            <a:rPr lang="en-US" dirty="0">
              <a:solidFill>
                <a:srgbClr val="FFFF00"/>
              </a:solidFill>
            </a:rPr>
            <a:t> </a:t>
          </a:r>
          <a:r>
            <a:rPr lang="en-US" dirty="0" err="1">
              <a:solidFill>
                <a:srgbClr val="FFFF00"/>
              </a:solidFill>
            </a:rPr>
            <a:t>Tipu</a:t>
          </a:r>
          <a:r>
            <a:rPr lang="en-US" dirty="0">
              <a:solidFill>
                <a:srgbClr val="FFFF00"/>
              </a:solidFill>
            </a:rPr>
            <a:t> Sultan, were defeated by the English. Then, they fled to Nepal. </a:t>
          </a:r>
          <a:r>
            <a:rPr lang="en-US" dirty="0"/>
            <a:t>With the help of Nepalese, they wanted to take back their lost states from the English, who were well aware about it. Thus, cashing in on the friendship relations tied with Bada </a:t>
          </a:r>
          <a:r>
            <a:rPr lang="en-US" dirty="0" err="1"/>
            <a:t>Kaji</a:t>
          </a:r>
          <a:r>
            <a:rPr lang="en-US" dirty="0"/>
            <a:t> Amar Singh's son, Col. </a:t>
          </a:r>
          <a:r>
            <a:rPr lang="en-US" dirty="0" err="1"/>
            <a:t>Ochterlony</a:t>
          </a:r>
          <a:r>
            <a:rPr lang="en-US" dirty="0"/>
            <a:t> requested the governor of </a:t>
          </a:r>
          <a:r>
            <a:rPr lang="en-US" dirty="0" err="1"/>
            <a:t>Palpa</a:t>
          </a:r>
          <a:r>
            <a:rPr lang="en-US" dirty="0"/>
            <a:t> </a:t>
          </a:r>
          <a:r>
            <a:rPr lang="en-US" dirty="0" err="1"/>
            <a:t>Chautara</a:t>
          </a:r>
          <a:r>
            <a:rPr lang="en-US" dirty="0"/>
            <a:t> Bam Shah and the Kathmandu Palace through Amar Singh </a:t>
          </a:r>
          <a:r>
            <a:rPr lang="en-US" dirty="0">
              <a:solidFill>
                <a:srgbClr val="FFFF00"/>
              </a:solidFill>
            </a:rPr>
            <a:t>not to allow anyone to promote terrorism against the East India Company </a:t>
          </a:r>
          <a:r>
            <a:rPr lang="en-US" dirty="0"/>
            <a:t>in the Nepalese soil. </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93FC99EF-0E4D-4A3C-8680-BC7E8BDE40E0}">
      <dgm:prSet/>
      <dgm:spPr/>
      <dgm:t>
        <a:bodyPr/>
        <a:lstStyle/>
        <a:p>
          <a:r>
            <a:rPr lang="en-US" dirty="0"/>
            <a:t>It hatched conspiracies to make the Indian states fight among themselves and used the troops against them to bring them under its control. The English were capturing the territory in the northeast while the Nepalese were expanding the territory to the southwest. Since the Nepalese had been ruling over places like Dehra </a:t>
          </a:r>
          <a:r>
            <a:rPr lang="en-US" dirty="0" err="1"/>
            <a:t>Doon</a:t>
          </a:r>
          <a:r>
            <a:rPr lang="en-US" dirty="0"/>
            <a:t>, </a:t>
          </a:r>
          <a:r>
            <a:rPr lang="en-US" dirty="0" err="1"/>
            <a:t>Bilaspur</a:t>
          </a:r>
          <a:r>
            <a:rPr lang="en-US" dirty="0"/>
            <a:t>, Sutlej, </a:t>
          </a:r>
          <a:r>
            <a:rPr lang="en-US" dirty="0" err="1"/>
            <a:t>Kangada</a:t>
          </a:r>
          <a:r>
            <a:rPr lang="en-US" dirty="0"/>
            <a:t> and </a:t>
          </a:r>
          <a:r>
            <a:rPr lang="en-US" dirty="0" err="1"/>
            <a:t>Kumaon</a:t>
          </a:r>
          <a:r>
            <a:rPr lang="en-US" dirty="0"/>
            <a:t>, the English appeared to be very soft and respectful towards the former in the beginning. The English were hatching conspiracies to expand their colonialism. It was because the English had experienced and heard about the consequences of the </a:t>
          </a:r>
          <a:r>
            <a:rPr lang="en-US" dirty="0" err="1"/>
            <a:t>Gorkha</a:t>
          </a:r>
          <a:r>
            <a:rPr lang="en-US" dirty="0"/>
            <a:t> troops and their bravery.</a:t>
          </a:r>
          <a:endParaRPr lang="en-GB" dirty="0"/>
        </a:p>
      </dgm:t>
    </dgm:pt>
    <dgm:pt modelId="{A1BA0312-01BB-49ED-BACA-98F988118802}" type="parTrans" cxnId="{3F4E7801-9C4D-431A-96D1-4F3F105E617E}">
      <dgm:prSet/>
      <dgm:spPr/>
      <dgm:t>
        <a:bodyPr/>
        <a:lstStyle/>
        <a:p>
          <a:endParaRPr lang="en-US"/>
        </a:p>
      </dgm:t>
    </dgm:pt>
    <dgm:pt modelId="{AF4EA3D8-939B-4972-95ED-D81754E3B7DE}" type="sibTrans" cxnId="{3F4E7801-9C4D-431A-96D1-4F3F105E617E}">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FC532E9F-1D54-4B81-BE8A-E146D7CD3619}" type="pres">
      <dgm:prSet presAssocID="{93FC99EF-0E4D-4A3C-8680-BC7E8BDE40E0}" presName="parentText" presStyleLbl="node1" presStyleIdx="0" presStyleCnt="1">
        <dgm:presLayoutVars>
          <dgm:chMax val="0"/>
          <dgm:bulletEnabled val="1"/>
        </dgm:presLayoutVars>
      </dgm:prSet>
      <dgm:spPr/>
      <dgm:t>
        <a:bodyPr/>
        <a:lstStyle/>
        <a:p>
          <a:endParaRPr lang="en-US"/>
        </a:p>
      </dgm:t>
    </dgm:pt>
  </dgm:ptLst>
  <dgm:cxnLst>
    <dgm:cxn modelId="{3F4E7801-9C4D-431A-96D1-4F3F105E617E}" srcId="{6220B10F-D76D-4BB7-A29F-2F93546FC9BA}" destId="{93FC99EF-0E4D-4A3C-8680-BC7E8BDE40E0}" srcOrd="0" destOrd="0" parTransId="{A1BA0312-01BB-49ED-BACA-98F988118802}" sibTransId="{AF4EA3D8-939B-4972-95ED-D81754E3B7DE}"/>
    <dgm:cxn modelId="{8CC087AB-DDA1-49C6-A88D-8CC7EAEAE013}" type="presOf" srcId="{6220B10F-D76D-4BB7-A29F-2F93546FC9BA}" destId="{17AC4227-D9A5-423F-8921-96B9829E570D}" srcOrd="0" destOrd="0" presId="urn:microsoft.com/office/officeart/2005/8/layout/vList2"/>
    <dgm:cxn modelId="{2E7F4F11-D682-4026-9C33-FE95DE3B4610}" type="presOf" srcId="{93FC99EF-0E4D-4A3C-8680-BC7E8BDE40E0}" destId="{FC532E9F-1D54-4B81-BE8A-E146D7CD3619}" srcOrd="0" destOrd="0" presId="urn:microsoft.com/office/officeart/2005/8/layout/vList2"/>
    <dgm:cxn modelId="{7959B388-5308-44A4-9497-4B3993F8F3C3}" type="presParOf" srcId="{17AC4227-D9A5-423F-8921-96B9829E570D}" destId="{FC532E9F-1D54-4B81-BE8A-E146D7CD361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1D609CF0-254E-4E1D-B59F-358102689190}">
      <dgm:prSet/>
      <dgm:spPr/>
      <dgm:t>
        <a:bodyPr/>
        <a:lstStyle/>
        <a:p>
          <a:r>
            <a:rPr lang="en-US" dirty="0"/>
            <a:t>In a letter addressed to the Government of Nepal, </a:t>
          </a:r>
          <a:r>
            <a:rPr lang="en-US" dirty="0" err="1"/>
            <a:t>Ochterlony</a:t>
          </a:r>
          <a:r>
            <a:rPr lang="en-US" dirty="0"/>
            <a:t> called for arresting and extraditing the kings and </a:t>
          </a:r>
          <a:r>
            <a:rPr lang="en-US" dirty="0" err="1"/>
            <a:t>Rajautas</a:t>
          </a:r>
          <a:r>
            <a:rPr lang="en-US" dirty="0"/>
            <a:t>, who would be against the English or submit their heads to him. The Government of Nepal also issued instructions to its authorities accordingly. Therefore, the English were expanding their colonialism fearlessly in India.</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1D609CF0-254E-4E1D-B59F-358102689190}">
      <dgm:prSet/>
      <dgm:spPr/>
      <dgm:t>
        <a:bodyPr/>
        <a:lstStyle/>
        <a:p>
          <a:r>
            <a:rPr lang="en-US" dirty="0"/>
            <a:t>Besides, </a:t>
          </a:r>
          <a:r>
            <a:rPr lang="en-US" dirty="0" err="1"/>
            <a:t>Ochterlony</a:t>
          </a:r>
          <a:r>
            <a:rPr lang="en-US" dirty="0"/>
            <a:t> was well aware that the </a:t>
          </a:r>
          <a:r>
            <a:rPr lang="en-US" dirty="0">
              <a:solidFill>
                <a:srgbClr val="FF0000"/>
              </a:solidFill>
            </a:rPr>
            <a:t>English had to fight against Nepal in the near future. </a:t>
          </a:r>
          <a:r>
            <a:rPr lang="en-US" dirty="0"/>
            <a:t>They had already faced the consequences of the war techniques and bravery of the Nepalese. So, he was looking for a hole to enter Nepal in order to take stock of the actual situation of the Nepalese Army and get mixed up with the Nepalese people. </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4_4" csCatId="accent4" phldr="1"/>
      <dgm:spPr/>
      <dgm:t>
        <a:bodyPr/>
        <a:lstStyle/>
        <a:p>
          <a:endParaRPr lang="en-US"/>
        </a:p>
      </dgm:t>
    </dgm:pt>
    <dgm:pt modelId="{1D609CF0-254E-4E1D-B59F-358102689190}">
      <dgm:prSet/>
      <dgm:spPr/>
      <dgm:t>
        <a:bodyPr/>
        <a:lstStyle/>
        <a:p>
          <a:r>
            <a:rPr lang="en-US" dirty="0"/>
            <a:t>Bowing down before Bada </a:t>
          </a:r>
          <a:r>
            <a:rPr lang="en-US" dirty="0" err="1"/>
            <a:t>Kaji</a:t>
          </a:r>
          <a:r>
            <a:rPr lang="en-US" dirty="0"/>
            <a:t> Amar Singh through the friendship relations, he was able to open up the door to that end. </a:t>
          </a:r>
          <a:r>
            <a:rPr lang="en-US" dirty="0">
              <a:solidFill>
                <a:srgbClr val="FF0000"/>
              </a:solidFill>
            </a:rPr>
            <a:t>Thus, the English took advantage of it. Comparing the friendship relations with others, it was a landmark event in Anglo - Nepal diplomatic history. </a:t>
          </a:r>
          <a:r>
            <a:rPr lang="en-US" dirty="0"/>
            <a:t>The relationship is also responsible for limiting Nepalese boarder between the </a:t>
          </a:r>
          <a:r>
            <a:rPr lang="en-US" dirty="0" err="1"/>
            <a:t>Mechi</a:t>
          </a:r>
          <a:r>
            <a:rPr lang="en-US" dirty="0"/>
            <a:t> and the </a:t>
          </a:r>
          <a:r>
            <a:rPr lang="en-US" dirty="0" err="1"/>
            <a:t>Mahakali</a:t>
          </a:r>
          <a:r>
            <a:rPr lang="en-US" dirty="0"/>
            <a:t> Rivers. Nepal was great in terms of size following the unification campaign led by King </a:t>
          </a:r>
          <a:r>
            <a:rPr lang="en-US" dirty="0" err="1"/>
            <a:t>Prithvi</a:t>
          </a:r>
          <a:r>
            <a:rPr lang="en-US" dirty="0"/>
            <a:t> Narayan Shah, his daughter-in-law Rajendra Laxmi and youngest son Bahadur Shah and others. </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5_4" csCatId="accent5" phldr="1"/>
      <dgm:spPr/>
      <dgm:t>
        <a:bodyPr/>
        <a:lstStyle/>
        <a:p>
          <a:endParaRPr lang="en-US"/>
        </a:p>
      </dgm:t>
    </dgm:pt>
    <dgm:pt modelId="{1D609CF0-254E-4E1D-B59F-358102689190}">
      <dgm:prSet/>
      <dgm:spPr/>
      <dgm:t>
        <a:bodyPr/>
        <a:lstStyle/>
        <a:p>
          <a:r>
            <a:rPr lang="en-US" dirty="0"/>
            <a:t>The English were scared of the </a:t>
          </a:r>
          <a:r>
            <a:rPr lang="en-US" dirty="0" err="1"/>
            <a:t>Gorkhali</a:t>
          </a:r>
          <a:r>
            <a:rPr lang="en-US" dirty="0"/>
            <a:t> fighters as they were beaten up and chased away during the time </a:t>
          </a:r>
          <a:r>
            <a:rPr lang="en-US" dirty="0">
              <a:solidFill>
                <a:srgbClr val="FF0000"/>
              </a:solidFill>
            </a:rPr>
            <a:t>of King </a:t>
          </a:r>
          <a:r>
            <a:rPr lang="en-US" dirty="0" err="1">
              <a:solidFill>
                <a:srgbClr val="FF0000"/>
              </a:solidFill>
            </a:rPr>
            <a:t>Prithvi</a:t>
          </a:r>
          <a:r>
            <a:rPr lang="en-US" dirty="0">
              <a:solidFill>
                <a:srgbClr val="FF0000"/>
              </a:solidFill>
            </a:rPr>
            <a:t> Narayan</a:t>
          </a:r>
          <a:r>
            <a:rPr lang="en-US" dirty="0"/>
            <a:t>. They wanted to take revenge against Nepal. But it was not an easy task.  It is impossible for one nation to take revenge against another nation without knowing the capabilities, </a:t>
          </a:r>
          <a:r>
            <a:rPr lang="en-US" dirty="0" err="1"/>
            <a:t>behaviours</a:t>
          </a:r>
          <a:r>
            <a:rPr lang="en-US" dirty="0"/>
            <a:t> and attitudes of its military troops. Anyway, the </a:t>
          </a:r>
          <a:r>
            <a:rPr lang="en-US" i="1" dirty="0"/>
            <a:t>MEETERI SAINO</a:t>
          </a:r>
          <a:r>
            <a:rPr lang="en-US" dirty="0"/>
            <a:t> helped the English to know Nepalese military strength and weaknesses.</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5FE12085-D0F0-4E7C-A3DC-0EA8124D0CA3}">
      <dgm:prSet/>
      <dgm:spPr/>
      <dgm:t>
        <a:bodyPr/>
        <a:lstStyle/>
        <a:p>
          <a:pPr algn="just"/>
          <a:r>
            <a:rPr lang="en-US" dirty="0"/>
            <a:t>Ludhiana is about 266 miles northwest of Kathmandu. The English wanted to have good relations with </a:t>
          </a:r>
          <a:r>
            <a:rPr lang="en-US" dirty="0" err="1"/>
            <a:t>Gorkhalis</a:t>
          </a:r>
          <a:r>
            <a:rPr lang="en-US" dirty="0"/>
            <a:t> and to know their strengths and weaknesses. Similarly, the Nepalese rulers also wished to have better ties with the English. In such a situation, Bada </a:t>
          </a:r>
          <a:r>
            <a:rPr lang="en-US" dirty="0" err="1"/>
            <a:t>Kaji</a:t>
          </a:r>
          <a:r>
            <a:rPr lang="en-US" dirty="0"/>
            <a:t> </a:t>
          </a:r>
          <a:r>
            <a:rPr lang="en-US" dirty="0" err="1"/>
            <a:t>Thapa</a:t>
          </a:r>
          <a:r>
            <a:rPr lang="en-US" dirty="0"/>
            <a:t> and Col. </a:t>
          </a:r>
          <a:r>
            <a:rPr lang="en-US" dirty="0" err="1"/>
            <a:t>Ochterlony</a:t>
          </a:r>
          <a:r>
            <a:rPr lang="en-US" dirty="0"/>
            <a:t> had a meeting in Nepalese land with the coordination of the Nepalese and the English envoys. </a:t>
          </a:r>
          <a:endParaRPr lang="en-GB" dirty="0"/>
        </a:p>
      </dgm:t>
    </dgm:pt>
    <dgm:pt modelId="{07A7A967-6B81-4FB8-AC56-0D1E0E5104C9}" type="parTrans" cxnId="{63F3448E-0AB1-4B8C-80B7-CC0122177FD0}">
      <dgm:prSet/>
      <dgm:spPr/>
      <dgm:t>
        <a:bodyPr/>
        <a:lstStyle/>
        <a:p>
          <a:endParaRPr lang="en-US"/>
        </a:p>
      </dgm:t>
    </dgm:pt>
    <dgm:pt modelId="{EBD8435D-2769-47B8-9E1A-AA26ED8E6738}" type="sibTrans" cxnId="{63F3448E-0AB1-4B8C-80B7-CC0122177FD0}">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99F5B25C-BABB-4443-98BC-908CCBA33780}" type="pres">
      <dgm:prSet presAssocID="{5FE12085-D0F0-4E7C-A3DC-0EA8124D0CA3}" presName="parentText" presStyleLbl="node1" presStyleIdx="0" presStyleCnt="1">
        <dgm:presLayoutVars>
          <dgm:chMax val="0"/>
          <dgm:bulletEnabled val="1"/>
        </dgm:presLayoutVars>
      </dgm:prSet>
      <dgm:spPr/>
      <dgm:t>
        <a:bodyPr/>
        <a:lstStyle/>
        <a:p>
          <a:endParaRPr lang="en-US"/>
        </a:p>
      </dgm:t>
    </dgm:pt>
  </dgm:ptLst>
  <dgm:cxnLst>
    <dgm:cxn modelId="{8CC087AB-DDA1-49C6-A88D-8CC7EAEAE013}" type="presOf" srcId="{6220B10F-D76D-4BB7-A29F-2F93546FC9BA}" destId="{17AC4227-D9A5-423F-8921-96B9829E570D}" srcOrd="0" destOrd="0" presId="urn:microsoft.com/office/officeart/2005/8/layout/vList2"/>
    <dgm:cxn modelId="{FF42CAE7-AA0D-4464-A513-94C1A46D7F8B}" type="presOf" srcId="{5FE12085-D0F0-4E7C-A3DC-0EA8124D0CA3}" destId="{99F5B25C-BABB-4443-98BC-908CCBA33780}" srcOrd="0" destOrd="0" presId="urn:microsoft.com/office/officeart/2005/8/layout/vList2"/>
    <dgm:cxn modelId="{63F3448E-0AB1-4B8C-80B7-CC0122177FD0}" srcId="{6220B10F-D76D-4BB7-A29F-2F93546FC9BA}" destId="{5FE12085-D0F0-4E7C-A3DC-0EA8124D0CA3}" srcOrd="0" destOrd="0" parTransId="{07A7A967-6B81-4FB8-AC56-0D1E0E5104C9}" sibTransId="{EBD8435D-2769-47B8-9E1A-AA26ED8E6738}"/>
    <dgm:cxn modelId="{A6329EE7-F565-4614-86C4-1A1139934012}" type="presParOf" srcId="{17AC4227-D9A5-423F-8921-96B9829E570D}" destId="{99F5B25C-BABB-4443-98BC-908CCBA3378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4" qsCatId="simple" csTypeId="urn:microsoft.com/office/officeart/2005/8/colors/accent6_4" csCatId="accent6" phldr="1"/>
      <dgm:spPr/>
      <dgm:t>
        <a:bodyPr/>
        <a:lstStyle/>
        <a:p>
          <a:endParaRPr lang="en-US"/>
        </a:p>
      </dgm:t>
    </dgm:pt>
    <dgm:pt modelId="{0AA28E66-6952-426E-9ED0-BBBED1124903}">
      <dgm:prSet/>
      <dgm:spPr/>
      <dgm:t>
        <a:bodyPr/>
        <a:lstStyle/>
        <a:p>
          <a:r>
            <a:rPr lang="en-US" dirty="0"/>
            <a:t>As both the sides proposed to covert the meeting into a friendly relation, the friendly ties were established on November 11, 1813, Bada </a:t>
          </a:r>
          <a:r>
            <a:rPr lang="en-US" dirty="0" err="1"/>
            <a:t>Kaji's</a:t>
          </a:r>
          <a:r>
            <a:rPr lang="en-US" dirty="0"/>
            <a:t> son </a:t>
          </a:r>
          <a:r>
            <a:rPr lang="en-US" dirty="0" err="1"/>
            <a:t>Ramdas</a:t>
          </a:r>
          <a:r>
            <a:rPr lang="en-US" dirty="0"/>
            <a:t> and Col. (later Major General) David </a:t>
          </a:r>
          <a:r>
            <a:rPr lang="en-US" dirty="0" err="1"/>
            <a:t>Ochterlony’s</a:t>
          </a:r>
          <a:r>
            <a:rPr lang="en-US" dirty="0"/>
            <a:t> son </a:t>
          </a:r>
          <a:r>
            <a:rPr lang="en-US" dirty="0" err="1"/>
            <a:t>Ochterlony</a:t>
          </a:r>
          <a:r>
            <a:rPr lang="en-US" dirty="0"/>
            <a:t> Junior became a an intimate friend (</a:t>
          </a:r>
          <a:r>
            <a:rPr lang="en-US" i="1" dirty="0"/>
            <a:t>Meet</a:t>
          </a:r>
          <a:r>
            <a:rPr lang="en-US" dirty="0"/>
            <a:t> in Nepalese language ) . This is a special bonded friendship forged through a ceremony or rituals to keep it lasting for generations. This relation always binds with the religious norms and values and very respectful in Nepalese culture. And the two military commanders were fathers of the close mates.</a:t>
          </a:r>
          <a:endParaRPr lang="en-GB" dirty="0"/>
        </a:p>
      </dgm:t>
    </dgm:pt>
    <dgm:pt modelId="{6F5E2C05-A772-4567-AD43-1EB5D6A72F53}" type="parTrans" cxnId="{0F07078F-EDB6-4190-AA26-4C7C7C6C40DE}">
      <dgm:prSet/>
      <dgm:spPr/>
      <dgm:t>
        <a:bodyPr/>
        <a:lstStyle/>
        <a:p>
          <a:endParaRPr lang="en-US"/>
        </a:p>
      </dgm:t>
    </dgm:pt>
    <dgm:pt modelId="{E24C2A51-3982-4AD1-B73D-48A179DF733E}" type="sibTrans" cxnId="{0F07078F-EDB6-4190-AA26-4C7C7C6C40DE}">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75E33CF8-3662-4CC1-A104-DA681F397DCB}" type="pres">
      <dgm:prSet presAssocID="{0AA28E66-6952-426E-9ED0-BBBED1124903}" presName="parentText" presStyleLbl="node1" presStyleIdx="0" presStyleCnt="1">
        <dgm:presLayoutVars>
          <dgm:chMax val="0"/>
          <dgm:bulletEnabled val="1"/>
        </dgm:presLayoutVars>
      </dgm:prSet>
      <dgm:spPr/>
      <dgm:t>
        <a:bodyPr/>
        <a:lstStyle/>
        <a:p>
          <a:endParaRPr lang="en-US"/>
        </a:p>
      </dgm:t>
    </dgm:pt>
  </dgm:ptLst>
  <dgm:cxnLst>
    <dgm:cxn modelId="{BAD7D321-666B-4303-9042-A6BB0A71076D}" type="presOf" srcId="{0AA28E66-6952-426E-9ED0-BBBED1124903}" destId="{75E33CF8-3662-4CC1-A104-DA681F397DCB}"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0F07078F-EDB6-4190-AA26-4C7C7C6C40DE}" srcId="{6220B10F-D76D-4BB7-A29F-2F93546FC9BA}" destId="{0AA28E66-6952-426E-9ED0-BBBED1124903}" srcOrd="0" destOrd="0" parTransId="{6F5E2C05-A772-4567-AD43-1EB5D6A72F53}" sibTransId="{E24C2A51-3982-4AD1-B73D-48A179DF733E}"/>
    <dgm:cxn modelId="{62C41E6F-88F6-438C-AE27-30058FCD77EB}" type="presParOf" srcId="{17AC4227-D9A5-423F-8921-96B9829E570D}" destId="{75E33CF8-3662-4CC1-A104-DA681F397D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6880CB5B-13FD-42B6-8D4C-C7A95F3CBE2E}">
      <dgm:prSet/>
      <dgm:spPr/>
      <dgm:t>
        <a:bodyPr/>
        <a:lstStyle/>
        <a:p>
          <a:r>
            <a:rPr lang="en-US" dirty="0"/>
            <a:t>The straightforward Nepalese were unaware of the conspiracies and shrewdness of the English. From the foundation of the friendly relations, the English launched the Anglo-Nepal War in 1814 and created the history of the </a:t>
          </a:r>
          <a:r>
            <a:rPr lang="en-US" dirty="0" err="1"/>
            <a:t>Sugauli</a:t>
          </a:r>
          <a:r>
            <a:rPr lang="en-US" dirty="0"/>
            <a:t> Treaty in 1816. Thus, the friendship ties (</a:t>
          </a:r>
          <a:r>
            <a:rPr lang="en-US" i="1" dirty="0" err="1"/>
            <a:t>Meeteri</a:t>
          </a:r>
          <a:r>
            <a:rPr lang="en-US" i="1" dirty="0"/>
            <a:t> </a:t>
          </a:r>
          <a:r>
            <a:rPr lang="en-US" i="1" dirty="0" err="1"/>
            <a:t>Saino</a:t>
          </a:r>
          <a:r>
            <a:rPr lang="en-US" i="1" dirty="0"/>
            <a:t>)</a:t>
          </a:r>
          <a:r>
            <a:rPr lang="en-US" dirty="0"/>
            <a:t> played an important role in Anglo-Nepal diplomatic history and older than the Treaty of </a:t>
          </a:r>
          <a:r>
            <a:rPr lang="en-US" dirty="0" err="1"/>
            <a:t>Sugauli</a:t>
          </a:r>
          <a:r>
            <a:rPr lang="en-US" dirty="0"/>
            <a:t>.</a:t>
          </a:r>
          <a:endParaRPr lang="en-GB" dirty="0"/>
        </a:p>
      </dgm:t>
    </dgm:pt>
    <dgm:pt modelId="{E3F081EA-4426-4738-82A7-6A94D7518B26}" type="parTrans" cxnId="{6D52D979-68CC-459C-B8D0-F059FB058863}">
      <dgm:prSet/>
      <dgm:spPr/>
      <dgm:t>
        <a:bodyPr/>
        <a:lstStyle/>
        <a:p>
          <a:endParaRPr lang="en-US"/>
        </a:p>
      </dgm:t>
    </dgm:pt>
    <dgm:pt modelId="{189A3F11-6E34-4F4E-AEBB-B6CDF4A13197}" type="sibTrans" cxnId="{6D52D979-68CC-459C-B8D0-F059FB058863}">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79B80B63-88A9-48BC-BD07-532189CF2FEA}" type="pres">
      <dgm:prSet presAssocID="{6880CB5B-13FD-42B6-8D4C-C7A95F3CBE2E}" presName="parentText" presStyleLbl="node1" presStyleIdx="0" presStyleCnt="1">
        <dgm:presLayoutVars>
          <dgm:chMax val="0"/>
          <dgm:bulletEnabled val="1"/>
        </dgm:presLayoutVars>
      </dgm:prSet>
      <dgm:spPr/>
      <dgm:t>
        <a:bodyPr/>
        <a:lstStyle/>
        <a:p>
          <a:endParaRPr lang="en-US"/>
        </a:p>
      </dgm:t>
    </dgm:pt>
  </dgm:ptLst>
  <dgm:cxnLst>
    <dgm:cxn modelId="{6D52D979-68CC-459C-B8D0-F059FB058863}" srcId="{6220B10F-D76D-4BB7-A29F-2F93546FC9BA}" destId="{6880CB5B-13FD-42B6-8D4C-C7A95F3CBE2E}" srcOrd="0" destOrd="0" parTransId="{E3F081EA-4426-4738-82A7-6A94D7518B26}" sibTransId="{189A3F11-6E34-4F4E-AEBB-B6CDF4A13197}"/>
    <dgm:cxn modelId="{8CC087AB-DDA1-49C6-A88D-8CC7EAEAE013}" type="presOf" srcId="{6220B10F-D76D-4BB7-A29F-2F93546FC9BA}" destId="{17AC4227-D9A5-423F-8921-96B9829E570D}" srcOrd="0" destOrd="0" presId="urn:microsoft.com/office/officeart/2005/8/layout/vList2"/>
    <dgm:cxn modelId="{50EEC6BF-CAAE-48CA-B212-ADCDFE7AFD5D}" type="presOf" srcId="{6880CB5B-13FD-42B6-8D4C-C7A95F3CBE2E}" destId="{79B80B63-88A9-48BC-BD07-532189CF2FEA}" srcOrd="0" destOrd="0" presId="urn:microsoft.com/office/officeart/2005/8/layout/vList2"/>
    <dgm:cxn modelId="{5C777FC1-A10C-4CFB-B4A8-EEF342A8997F}" type="presParOf" srcId="{17AC4227-D9A5-423F-8921-96B9829E570D}" destId="{79B80B63-88A9-48BC-BD07-532189CF2FE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20B10F-D76D-4BB7-A29F-2F93546FC9BA}" type="doc">
      <dgm:prSet loTypeId="urn:microsoft.com/office/officeart/2005/8/layout/vList2" loCatId="list" qsTypeId="urn:microsoft.com/office/officeart/2005/8/quickstyle/simple5" qsCatId="simple" csTypeId="urn:microsoft.com/office/officeart/2005/8/colors/accent2_4" csCatId="accent2" phldr="1"/>
      <dgm:spPr/>
      <dgm:t>
        <a:bodyPr/>
        <a:lstStyle/>
        <a:p>
          <a:endParaRPr lang="en-US"/>
        </a:p>
      </dgm:t>
    </dgm:pt>
    <dgm:pt modelId="{1D609CF0-254E-4E1D-B59F-358102689190}">
      <dgm:prSet/>
      <dgm:spPr/>
      <dgm:t>
        <a:bodyPr/>
        <a:lstStyle/>
        <a:p>
          <a:r>
            <a:rPr lang="en-US" dirty="0"/>
            <a:t>Prior to </a:t>
          </a:r>
          <a:r>
            <a:rPr lang="en-US" dirty="0" err="1"/>
            <a:t>Bhimsen</a:t>
          </a:r>
          <a:r>
            <a:rPr lang="en-US" dirty="0"/>
            <a:t> </a:t>
          </a:r>
          <a:r>
            <a:rPr lang="en-US" dirty="0" err="1"/>
            <a:t>Thapa</a:t>
          </a:r>
          <a:r>
            <a:rPr lang="en-US" dirty="0"/>
            <a:t>, Bada </a:t>
          </a:r>
          <a:r>
            <a:rPr lang="en-US" dirty="0" err="1"/>
            <a:t>Kaji</a:t>
          </a:r>
          <a:r>
            <a:rPr lang="en-US" dirty="0"/>
            <a:t> Amar Singh was an army Commander-In-Chief and efficient courtier of the Nepal Palace and skillful governor. So, he was in a state of dilemma due to his self-esteem and the matter of having relations with the English. For organizing a friendly meeting, </a:t>
          </a:r>
          <a:r>
            <a:rPr lang="en-US" dirty="0" err="1"/>
            <a:t>Ochterlony</a:t>
          </a:r>
          <a:r>
            <a:rPr lang="en-US" dirty="0"/>
            <a:t> and his aides were more enthusiastic because the English knew that 'it would be impossible to fight against two separate enemies (Punjab and Nepal) at a time." </a:t>
          </a:r>
          <a:endParaRPr lang="en-GB" dirty="0"/>
        </a:p>
      </dgm:t>
    </dgm:pt>
    <dgm:pt modelId="{C3B20C5D-4373-4D1E-8F56-7D426AABCBEE}" type="parTrans" cxnId="{787FC678-9C0F-4090-AE43-DF3F4270DD55}">
      <dgm:prSet/>
      <dgm:spPr/>
      <dgm:t>
        <a:bodyPr/>
        <a:lstStyle/>
        <a:p>
          <a:endParaRPr lang="en-US"/>
        </a:p>
      </dgm:t>
    </dgm:pt>
    <dgm:pt modelId="{C43498F1-48B8-4546-BBFB-51BDD65D52CA}" type="sibTrans" cxnId="{787FC678-9C0F-4090-AE43-DF3F4270DD55}">
      <dgm:prSet/>
      <dgm:spPr/>
      <dgm:t>
        <a:bodyPr/>
        <a:lstStyle/>
        <a:p>
          <a:endParaRPr lang="en-US"/>
        </a:p>
      </dgm:t>
    </dgm:pt>
    <dgm:pt modelId="{17AC4227-D9A5-423F-8921-96B9829E570D}" type="pres">
      <dgm:prSet presAssocID="{6220B10F-D76D-4BB7-A29F-2F93546FC9BA}" presName="linear" presStyleCnt="0">
        <dgm:presLayoutVars>
          <dgm:animLvl val="lvl"/>
          <dgm:resizeHandles val="exact"/>
        </dgm:presLayoutVars>
      </dgm:prSet>
      <dgm:spPr/>
      <dgm:t>
        <a:bodyPr/>
        <a:lstStyle/>
        <a:p>
          <a:endParaRPr lang="en-US"/>
        </a:p>
      </dgm:t>
    </dgm:pt>
    <dgm:pt modelId="{B50FA5AB-0753-4691-8688-2AC0820EF2AD}" type="pres">
      <dgm:prSet presAssocID="{1D609CF0-254E-4E1D-B59F-358102689190}" presName="parentText" presStyleLbl="node1" presStyleIdx="0" presStyleCnt="1">
        <dgm:presLayoutVars>
          <dgm:chMax val="0"/>
          <dgm:bulletEnabled val="1"/>
        </dgm:presLayoutVars>
      </dgm:prSet>
      <dgm:spPr/>
      <dgm:t>
        <a:bodyPr/>
        <a:lstStyle/>
        <a:p>
          <a:endParaRPr lang="en-US"/>
        </a:p>
      </dgm:t>
    </dgm:pt>
  </dgm:ptLst>
  <dgm:cxnLst>
    <dgm:cxn modelId="{C29E96AC-B085-41EE-9DF0-CADAB7BC024D}" type="presOf" srcId="{1D609CF0-254E-4E1D-B59F-358102689190}" destId="{B50FA5AB-0753-4691-8688-2AC0820EF2AD}" srcOrd="0" destOrd="0" presId="urn:microsoft.com/office/officeart/2005/8/layout/vList2"/>
    <dgm:cxn modelId="{8CC087AB-DDA1-49C6-A88D-8CC7EAEAE013}" type="presOf" srcId="{6220B10F-D76D-4BB7-A29F-2F93546FC9BA}" destId="{17AC4227-D9A5-423F-8921-96B9829E570D}" srcOrd="0" destOrd="0" presId="urn:microsoft.com/office/officeart/2005/8/layout/vList2"/>
    <dgm:cxn modelId="{787FC678-9C0F-4090-AE43-DF3F4270DD55}" srcId="{6220B10F-D76D-4BB7-A29F-2F93546FC9BA}" destId="{1D609CF0-254E-4E1D-B59F-358102689190}" srcOrd="0" destOrd="0" parTransId="{C3B20C5D-4373-4D1E-8F56-7D426AABCBEE}" sibTransId="{C43498F1-48B8-4546-BBFB-51BDD65D52CA}"/>
    <dgm:cxn modelId="{9CB066FB-679B-4466-A1CA-88CE780575DA}" type="presParOf" srcId="{17AC4227-D9A5-423F-8921-96B9829E570D}" destId="{B50FA5AB-0753-4691-8688-2AC0820EF2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1A984-225C-4179-B9D1-7DAB188B4B6C}"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7A1F48B3-3248-44FB-AF4D-6323EBC13971}">
      <dgm:prSet/>
      <dgm:spPr/>
      <dgm:t>
        <a:bodyPr/>
        <a:lstStyle/>
        <a:p>
          <a:r>
            <a:rPr lang="en-US" dirty="0"/>
            <a:t>However, Col. </a:t>
          </a:r>
          <a:r>
            <a:rPr lang="en-US" dirty="0" err="1"/>
            <a:t>Ochterlony</a:t>
          </a:r>
          <a:r>
            <a:rPr lang="en-US" dirty="0"/>
            <a:t> himself was willing to meet Amar Singh, which would enhance the latter’s pride. Thus, the Bada </a:t>
          </a:r>
          <a:r>
            <a:rPr lang="en-US" dirty="0" err="1"/>
            <a:t>Kaji</a:t>
          </a:r>
          <a:r>
            <a:rPr lang="en-US" dirty="0"/>
            <a:t> held an assembly of the courtiers and decided on the venue and agendas of the meeting.</a:t>
          </a:r>
          <a:endParaRPr lang="en-GB" dirty="0"/>
        </a:p>
      </dgm:t>
    </dgm:pt>
    <dgm:pt modelId="{38AA55F2-22A4-46DE-91A8-08EAB74AB29F}" type="parTrans" cxnId="{BED912F0-B01D-4978-987F-1BFB6C2D3E95}">
      <dgm:prSet/>
      <dgm:spPr/>
      <dgm:t>
        <a:bodyPr/>
        <a:lstStyle/>
        <a:p>
          <a:endParaRPr lang="en-US"/>
        </a:p>
      </dgm:t>
    </dgm:pt>
    <dgm:pt modelId="{F4C71B25-FCB9-485A-9949-FFEB84AD14D1}" type="sibTrans" cxnId="{BED912F0-B01D-4978-987F-1BFB6C2D3E95}">
      <dgm:prSet/>
      <dgm:spPr/>
      <dgm:t>
        <a:bodyPr/>
        <a:lstStyle/>
        <a:p>
          <a:endParaRPr lang="en-US"/>
        </a:p>
      </dgm:t>
    </dgm:pt>
    <dgm:pt modelId="{E86FF7C5-A801-4CF4-BCA5-C2AD5A7BB3DA}">
      <dgm:prSet/>
      <dgm:spPr/>
      <dgm:t>
        <a:bodyPr/>
        <a:lstStyle/>
        <a:p>
          <a:r>
            <a:rPr lang="en-US" dirty="0" err="1">
              <a:solidFill>
                <a:srgbClr val="FF0000"/>
              </a:solidFill>
            </a:rPr>
            <a:t>Taksar</a:t>
          </a:r>
          <a:r>
            <a:rPr lang="en-US" dirty="0">
              <a:solidFill>
                <a:srgbClr val="FF0000"/>
              </a:solidFill>
            </a:rPr>
            <a:t> </a:t>
          </a:r>
          <a:r>
            <a:rPr lang="en-US" dirty="0"/>
            <a:t>was fixed as the venue for the meeting. The place was one day's walk from </a:t>
          </a:r>
          <a:r>
            <a:rPr lang="en-US" dirty="0" err="1"/>
            <a:t>Aarki</a:t>
          </a:r>
          <a:r>
            <a:rPr lang="en-US" dirty="0"/>
            <a:t> Palace. It was one of Nepalese </a:t>
          </a:r>
          <a:r>
            <a:rPr lang="en-US" dirty="0" err="1"/>
            <a:t>Bahra</a:t>
          </a:r>
          <a:r>
            <a:rPr lang="en-US" dirty="0"/>
            <a:t> </a:t>
          </a:r>
          <a:r>
            <a:rPr lang="en-US" dirty="0" err="1"/>
            <a:t>Thakurai</a:t>
          </a:r>
          <a:r>
            <a:rPr lang="en-US" dirty="0"/>
            <a:t> states located in the Sutlej area. On November 11, 1813, </a:t>
          </a:r>
          <a:r>
            <a:rPr lang="en-US" dirty="0" err="1"/>
            <a:t>Sardar</a:t>
          </a:r>
          <a:r>
            <a:rPr lang="en-US" dirty="0"/>
            <a:t> </a:t>
          </a:r>
          <a:r>
            <a:rPr lang="en-US" dirty="0" err="1"/>
            <a:t>Nirvaya</a:t>
          </a:r>
          <a:r>
            <a:rPr lang="en-US" dirty="0"/>
            <a:t> Singh and Krishna </a:t>
          </a:r>
          <a:r>
            <a:rPr lang="en-US" dirty="0" err="1"/>
            <a:t>Munsi</a:t>
          </a:r>
          <a:r>
            <a:rPr lang="en-US" dirty="0"/>
            <a:t> were sent to Col. </a:t>
          </a:r>
          <a:r>
            <a:rPr lang="en-US" dirty="0" err="1"/>
            <a:t>Ochterlony</a:t>
          </a:r>
          <a:r>
            <a:rPr lang="en-US" dirty="0"/>
            <a:t>. They were also assigned to work as Nepalese envoys in order to bring the team of </a:t>
          </a:r>
          <a:r>
            <a:rPr lang="en-US" dirty="0" err="1"/>
            <a:t>Ochterlony</a:t>
          </a:r>
          <a:r>
            <a:rPr lang="en-US" dirty="0"/>
            <a:t> to </a:t>
          </a:r>
          <a:r>
            <a:rPr lang="en-US" dirty="0" err="1"/>
            <a:t>Bada</a:t>
          </a:r>
          <a:r>
            <a:rPr lang="en-US" dirty="0"/>
            <a:t> </a:t>
          </a:r>
          <a:r>
            <a:rPr lang="en-US" dirty="0" err="1"/>
            <a:t>Kaji</a:t>
          </a:r>
          <a:r>
            <a:rPr lang="en-US" dirty="0"/>
            <a:t> Amar Singh. </a:t>
          </a:r>
          <a:endParaRPr lang="en-GB" dirty="0"/>
        </a:p>
      </dgm:t>
    </dgm:pt>
    <dgm:pt modelId="{002435D8-577C-4EB7-AC22-4AE58F4EC1B8}" type="parTrans" cxnId="{BDC5071F-E55F-4D71-B641-F5F80BBC784E}">
      <dgm:prSet/>
      <dgm:spPr/>
      <dgm:t>
        <a:bodyPr/>
        <a:lstStyle/>
        <a:p>
          <a:endParaRPr lang="en-US"/>
        </a:p>
      </dgm:t>
    </dgm:pt>
    <dgm:pt modelId="{04CBCB02-696D-4BD6-9198-FDB642581CAE}" type="sibTrans" cxnId="{BDC5071F-E55F-4D71-B641-F5F80BBC784E}">
      <dgm:prSet/>
      <dgm:spPr/>
      <dgm:t>
        <a:bodyPr/>
        <a:lstStyle/>
        <a:p>
          <a:endParaRPr lang="en-US"/>
        </a:p>
      </dgm:t>
    </dgm:pt>
    <dgm:pt modelId="{90C2AE75-6F52-4C42-826D-3ED4D6D2DA47}" type="pres">
      <dgm:prSet presAssocID="{CD31A984-225C-4179-B9D1-7DAB188B4B6C}" presName="linear" presStyleCnt="0">
        <dgm:presLayoutVars>
          <dgm:animLvl val="lvl"/>
          <dgm:resizeHandles val="exact"/>
        </dgm:presLayoutVars>
      </dgm:prSet>
      <dgm:spPr/>
      <dgm:t>
        <a:bodyPr/>
        <a:lstStyle/>
        <a:p>
          <a:endParaRPr lang="en-US"/>
        </a:p>
      </dgm:t>
    </dgm:pt>
    <dgm:pt modelId="{CFB91AF0-A206-4479-9BEB-ACD6E62E0136}" type="pres">
      <dgm:prSet presAssocID="{7A1F48B3-3248-44FB-AF4D-6323EBC13971}" presName="parentText" presStyleLbl="node1" presStyleIdx="0" presStyleCnt="2">
        <dgm:presLayoutVars>
          <dgm:chMax val="0"/>
          <dgm:bulletEnabled val="1"/>
        </dgm:presLayoutVars>
      </dgm:prSet>
      <dgm:spPr/>
      <dgm:t>
        <a:bodyPr/>
        <a:lstStyle/>
        <a:p>
          <a:endParaRPr lang="en-US"/>
        </a:p>
      </dgm:t>
    </dgm:pt>
    <dgm:pt modelId="{49B44BE7-E074-45A3-8576-AC6E83F836E0}" type="pres">
      <dgm:prSet presAssocID="{F4C71B25-FCB9-485A-9949-FFEB84AD14D1}" presName="spacer" presStyleCnt="0"/>
      <dgm:spPr/>
    </dgm:pt>
    <dgm:pt modelId="{D336289E-A7DE-4D31-BD53-04895EDC632D}" type="pres">
      <dgm:prSet presAssocID="{E86FF7C5-A801-4CF4-BCA5-C2AD5A7BB3DA}" presName="parentText" presStyleLbl="node1" presStyleIdx="1" presStyleCnt="2">
        <dgm:presLayoutVars>
          <dgm:chMax val="0"/>
          <dgm:bulletEnabled val="1"/>
        </dgm:presLayoutVars>
      </dgm:prSet>
      <dgm:spPr/>
      <dgm:t>
        <a:bodyPr/>
        <a:lstStyle/>
        <a:p>
          <a:endParaRPr lang="en-US"/>
        </a:p>
      </dgm:t>
    </dgm:pt>
  </dgm:ptLst>
  <dgm:cxnLst>
    <dgm:cxn modelId="{0E575291-A88D-41D0-9551-F9F445239624}" type="presOf" srcId="{E86FF7C5-A801-4CF4-BCA5-C2AD5A7BB3DA}" destId="{D336289E-A7DE-4D31-BD53-04895EDC632D}" srcOrd="0" destOrd="0" presId="urn:microsoft.com/office/officeart/2005/8/layout/vList2"/>
    <dgm:cxn modelId="{01EC7C24-A97E-484D-AAA7-A5AD9344501B}" type="presOf" srcId="{CD31A984-225C-4179-B9D1-7DAB188B4B6C}" destId="{90C2AE75-6F52-4C42-826D-3ED4D6D2DA47}" srcOrd="0" destOrd="0" presId="urn:microsoft.com/office/officeart/2005/8/layout/vList2"/>
    <dgm:cxn modelId="{810A5838-3B33-407A-A16C-DB99976DD88B}" type="presOf" srcId="{7A1F48B3-3248-44FB-AF4D-6323EBC13971}" destId="{CFB91AF0-A206-4479-9BEB-ACD6E62E0136}" srcOrd="0" destOrd="0" presId="urn:microsoft.com/office/officeart/2005/8/layout/vList2"/>
    <dgm:cxn modelId="{BED912F0-B01D-4978-987F-1BFB6C2D3E95}" srcId="{CD31A984-225C-4179-B9D1-7DAB188B4B6C}" destId="{7A1F48B3-3248-44FB-AF4D-6323EBC13971}" srcOrd="0" destOrd="0" parTransId="{38AA55F2-22A4-46DE-91A8-08EAB74AB29F}" sibTransId="{F4C71B25-FCB9-485A-9949-FFEB84AD14D1}"/>
    <dgm:cxn modelId="{BDC5071F-E55F-4D71-B641-F5F80BBC784E}" srcId="{CD31A984-225C-4179-B9D1-7DAB188B4B6C}" destId="{E86FF7C5-A801-4CF4-BCA5-C2AD5A7BB3DA}" srcOrd="1" destOrd="0" parTransId="{002435D8-577C-4EB7-AC22-4AE58F4EC1B8}" sibTransId="{04CBCB02-696D-4BD6-9198-FDB642581CAE}"/>
    <dgm:cxn modelId="{4994B022-BFC4-4F8B-AE9B-32DC5D392869}" type="presParOf" srcId="{90C2AE75-6F52-4C42-826D-3ED4D6D2DA47}" destId="{CFB91AF0-A206-4479-9BEB-ACD6E62E0136}" srcOrd="0" destOrd="0" presId="urn:microsoft.com/office/officeart/2005/8/layout/vList2"/>
    <dgm:cxn modelId="{D4C9E1CA-B7AF-4BC1-83F2-E954A9A5786F}" type="presParOf" srcId="{90C2AE75-6F52-4C42-826D-3ED4D6D2DA47}" destId="{49B44BE7-E074-45A3-8576-AC6E83F836E0}" srcOrd="1" destOrd="0" presId="urn:microsoft.com/office/officeart/2005/8/layout/vList2"/>
    <dgm:cxn modelId="{6A88AC3E-0626-4104-8A80-A09FD6C3EA0B}" type="presParOf" srcId="{90C2AE75-6F52-4C42-826D-3ED4D6D2DA47}" destId="{D336289E-A7DE-4D31-BD53-04895EDC632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443F1D-AE41-4A24-BB1D-A612F7979FAE}"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B8D947F-F6FE-4DA2-8790-14BE04E5C185}">
      <dgm:prSet/>
      <dgm:spPr/>
      <dgm:t>
        <a:bodyPr/>
        <a:lstStyle/>
        <a:p>
          <a:r>
            <a:rPr lang="en-US" dirty="0"/>
            <a:t>On November 9, 1813, </a:t>
          </a:r>
          <a:r>
            <a:rPr lang="en-US" dirty="0" err="1"/>
            <a:t>Bada</a:t>
          </a:r>
          <a:r>
            <a:rPr lang="en-US" dirty="0"/>
            <a:t> </a:t>
          </a:r>
          <a:r>
            <a:rPr lang="en-US" dirty="0" err="1"/>
            <a:t>Kaji</a:t>
          </a:r>
          <a:r>
            <a:rPr lang="en-US" dirty="0"/>
            <a:t> Amar Singh, along with his courtiers and troops, who were carrying some gifts, departed and stayed overnight at </a:t>
          </a:r>
          <a:r>
            <a:rPr lang="en-US" dirty="0" err="1"/>
            <a:t>Baghat</a:t>
          </a:r>
          <a:r>
            <a:rPr lang="en-US" dirty="0"/>
            <a:t>. On the next day, the Nepalese team reached </a:t>
          </a:r>
          <a:r>
            <a:rPr lang="en-US" dirty="0" err="1"/>
            <a:t>Taksar</a:t>
          </a:r>
          <a:r>
            <a:rPr lang="en-US" dirty="0"/>
            <a:t> and waited for </a:t>
          </a:r>
          <a:r>
            <a:rPr lang="en-US" dirty="0" err="1"/>
            <a:t>Ochterlony</a:t>
          </a:r>
          <a:r>
            <a:rPr lang="en-US" dirty="0"/>
            <a:t> to come. On November 10 of the same year, </a:t>
          </a:r>
          <a:r>
            <a:rPr lang="en-US" dirty="0" err="1"/>
            <a:t>Ochterlony</a:t>
          </a:r>
          <a:r>
            <a:rPr lang="en-US" dirty="0"/>
            <a:t> also left his residence at </a:t>
          </a:r>
          <a:r>
            <a:rPr lang="en-US" dirty="0">
              <a:solidFill>
                <a:srgbClr val="FFFF00"/>
              </a:solidFill>
            </a:rPr>
            <a:t>Ludhiana</a:t>
          </a:r>
          <a:r>
            <a:rPr lang="en-US" dirty="0"/>
            <a:t> and stayed overnight at </a:t>
          </a:r>
          <a:r>
            <a:rPr lang="en-US" dirty="0" err="1"/>
            <a:t>Panjor</a:t>
          </a:r>
          <a:r>
            <a:rPr lang="en-US" dirty="0"/>
            <a:t>. As per the suggestions of Nepalese representatives </a:t>
          </a:r>
          <a:r>
            <a:rPr lang="en-US" dirty="0" err="1"/>
            <a:t>Thapa</a:t>
          </a:r>
          <a:r>
            <a:rPr lang="en-US" dirty="0"/>
            <a:t>, </a:t>
          </a:r>
          <a:r>
            <a:rPr lang="en-US" dirty="0" err="1"/>
            <a:t>Munsi</a:t>
          </a:r>
          <a:r>
            <a:rPr lang="en-US" dirty="0"/>
            <a:t> and English envoys </a:t>
          </a:r>
          <a:r>
            <a:rPr lang="en-US" dirty="0" err="1"/>
            <a:t>Bargat</a:t>
          </a:r>
          <a:r>
            <a:rPr lang="en-US" dirty="0"/>
            <a:t> Ali Khan and the approval of the two military leaders, the meeting point was fixed in-between </a:t>
          </a:r>
          <a:r>
            <a:rPr lang="en-US" dirty="0" err="1"/>
            <a:t>Taksar</a:t>
          </a:r>
          <a:r>
            <a:rPr lang="en-US" dirty="0"/>
            <a:t> and </a:t>
          </a:r>
          <a:r>
            <a:rPr lang="en-US" dirty="0" err="1"/>
            <a:t>Panjor</a:t>
          </a:r>
          <a:r>
            <a:rPr lang="en-US" dirty="0"/>
            <a:t>. Both the leaders had to walk one mile each and the venue was in Nepal’s soil. </a:t>
          </a:r>
          <a:endParaRPr lang="en-GB" dirty="0"/>
        </a:p>
      </dgm:t>
    </dgm:pt>
    <dgm:pt modelId="{27E4C341-8012-49DB-8656-1691A60CA173}" type="parTrans" cxnId="{1DC55A12-F4FA-459B-B5CB-1FE86C3D38E5}">
      <dgm:prSet/>
      <dgm:spPr/>
      <dgm:t>
        <a:bodyPr/>
        <a:lstStyle/>
        <a:p>
          <a:endParaRPr lang="en-US"/>
        </a:p>
      </dgm:t>
    </dgm:pt>
    <dgm:pt modelId="{DB46B186-B739-4697-8293-47019A101EFA}" type="sibTrans" cxnId="{1DC55A12-F4FA-459B-B5CB-1FE86C3D38E5}">
      <dgm:prSet/>
      <dgm:spPr/>
      <dgm:t>
        <a:bodyPr/>
        <a:lstStyle/>
        <a:p>
          <a:endParaRPr lang="en-US"/>
        </a:p>
      </dgm:t>
    </dgm:pt>
    <dgm:pt modelId="{0596CB65-B97A-4AB0-B423-6354594D545E}" type="pres">
      <dgm:prSet presAssocID="{29443F1D-AE41-4A24-BB1D-A612F7979FAE}" presName="linear" presStyleCnt="0">
        <dgm:presLayoutVars>
          <dgm:animLvl val="lvl"/>
          <dgm:resizeHandles val="exact"/>
        </dgm:presLayoutVars>
      </dgm:prSet>
      <dgm:spPr/>
      <dgm:t>
        <a:bodyPr/>
        <a:lstStyle/>
        <a:p>
          <a:endParaRPr lang="en-US"/>
        </a:p>
      </dgm:t>
    </dgm:pt>
    <dgm:pt modelId="{E4574164-0B66-47F2-A967-A4D559BD0045}" type="pres">
      <dgm:prSet presAssocID="{2B8D947F-F6FE-4DA2-8790-14BE04E5C185}" presName="parentText" presStyleLbl="node1" presStyleIdx="0" presStyleCnt="1">
        <dgm:presLayoutVars>
          <dgm:chMax val="0"/>
          <dgm:bulletEnabled val="1"/>
        </dgm:presLayoutVars>
      </dgm:prSet>
      <dgm:spPr/>
      <dgm:t>
        <a:bodyPr/>
        <a:lstStyle/>
        <a:p>
          <a:endParaRPr lang="en-US"/>
        </a:p>
      </dgm:t>
    </dgm:pt>
  </dgm:ptLst>
  <dgm:cxnLst>
    <dgm:cxn modelId="{1DC55A12-F4FA-459B-B5CB-1FE86C3D38E5}" srcId="{29443F1D-AE41-4A24-BB1D-A612F7979FAE}" destId="{2B8D947F-F6FE-4DA2-8790-14BE04E5C185}" srcOrd="0" destOrd="0" parTransId="{27E4C341-8012-49DB-8656-1691A60CA173}" sibTransId="{DB46B186-B739-4697-8293-47019A101EFA}"/>
    <dgm:cxn modelId="{19E13B39-C9A9-4A0E-82B8-CA5BC65AD862}" type="presOf" srcId="{29443F1D-AE41-4A24-BB1D-A612F7979FAE}" destId="{0596CB65-B97A-4AB0-B423-6354594D545E}" srcOrd="0" destOrd="0" presId="urn:microsoft.com/office/officeart/2005/8/layout/vList2"/>
    <dgm:cxn modelId="{29D19276-8E97-4DBA-9F99-6CD6FDE85D93}" type="presOf" srcId="{2B8D947F-F6FE-4DA2-8790-14BE04E5C185}" destId="{E4574164-0B66-47F2-A967-A4D559BD0045}" srcOrd="0" destOrd="0" presId="urn:microsoft.com/office/officeart/2005/8/layout/vList2"/>
    <dgm:cxn modelId="{6BB36EEF-AA2E-46E7-B7DE-DE82CDA0B691}" type="presParOf" srcId="{0596CB65-B97A-4AB0-B423-6354594D545E}" destId="{E4574164-0B66-47F2-A967-A4D559BD004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05697D-23BF-4E46-9D69-EEB3E35AB349}" type="doc">
      <dgm:prSet loTypeId="urn:microsoft.com/office/officeart/2005/8/layout/vList2" loCatId="list" qsTypeId="urn:microsoft.com/office/officeart/2005/8/quickstyle/simple4" qsCatId="simple" csTypeId="urn:microsoft.com/office/officeart/2005/8/colors/accent6_4" csCatId="accent6" phldr="1"/>
      <dgm:spPr/>
      <dgm:t>
        <a:bodyPr/>
        <a:lstStyle/>
        <a:p>
          <a:endParaRPr lang="en-US"/>
        </a:p>
      </dgm:t>
    </dgm:pt>
    <dgm:pt modelId="{F0ADD250-D66E-4E59-B815-E4436FD6325A}">
      <dgm:prSet/>
      <dgm:spPr/>
      <dgm:t>
        <a:bodyPr/>
        <a:lstStyle/>
        <a:p>
          <a:r>
            <a:rPr lang="en-US" dirty="0"/>
            <a:t>On November 10, leaving all his troops, logistics and courtiers in </a:t>
          </a:r>
          <a:r>
            <a:rPr lang="en-US" dirty="0" err="1"/>
            <a:t>Panjor</a:t>
          </a:r>
          <a:r>
            <a:rPr lang="en-US" dirty="0"/>
            <a:t>, Col. </a:t>
          </a:r>
          <a:r>
            <a:rPr lang="en-US" dirty="0" err="1"/>
            <a:t>Ochterlony</a:t>
          </a:r>
          <a:r>
            <a:rPr lang="en-US" dirty="0"/>
            <a:t>, along with his son </a:t>
          </a:r>
          <a:r>
            <a:rPr lang="en-US" dirty="0" err="1"/>
            <a:t>Ochterlony</a:t>
          </a:r>
          <a:r>
            <a:rPr lang="en-US" dirty="0"/>
            <a:t> Jr., </a:t>
          </a:r>
          <a:r>
            <a:rPr lang="en-US" dirty="0" err="1"/>
            <a:t>Capt.Bhor</a:t>
          </a:r>
          <a:r>
            <a:rPr lang="en-US" dirty="0"/>
            <a:t> Sahib, six elephants, 10 horses and some servants, headed to </a:t>
          </a:r>
          <a:r>
            <a:rPr lang="en-US" dirty="0" err="1"/>
            <a:t>Taksar</a:t>
          </a:r>
          <a:r>
            <a:rPr lang="en-US" dirty="0"/>
            <a:t>. Knowing all that, Amar Singh also left other troops and logistics at a rented house at </a:t>
          </a:r>
          <a:r>
            <a:rPr lang="en-US" dirty="0" err="1"/>
            <a:t>Taksar</a:t>
          </a:r>
          <a:r>
            <a:rPr lang="en-US" dirty="0"/>
            <a:t>. Together with his two sons </a:t>
          </a:r>
          <a:r>
            <a:rPr lang="en-US" dirty="0" err="1"/>
            <a:t>Ramdas</a:t>
          </a:r>
          <a:r>
            <a:rPr lang="en-US" dirty="0"/>
            <a:t> </a:t>
          </a:r>
          <a:r>
            <a:rPr lang="en-US" dirty="0" err="1"/>
            <a:t>Thapa</a:t>
          </a:r>
          <a:r>
            <a:rPr lang="en-US" dirty="0"/>
            <a:t> and Arjun </a:t>
          </a:r>
          <a:r>
            <a:rPr lang="en-US" dirty="0" err="1"/>
            <a:t>Thapa</a:t>
          </a:r>
          <a:r>
            <a:rPr lang="en-US" dirty="0"/>
            <a:t>, </a:t>
          </a:r>
          <a:r>
            <a:rPr lang="en-US" dirty="0" err="1"/>
            <a:t>Laksha</a:t>
          </a:r>
          <a:r>
            <a:rPr lang="en-US" dirty="0"/>
            <a:t> Bir </a:t>
          </a:r>
          <a:r>
            <a:rPr lang="en-US" dirty="0" err="1"/>
            <a:t>Shahi</a:t>
          </a:r>
          <a:r>
            <a:rPr lang="en-US" dirty="0"/>
            <a:t>, </a:t>
          </a:r>
          <a:r>
            <a:rPr lang="en-US" dirty="0" err="1"/>
            <a:t>Rewant</a:t>
          </a:r>
          <a:r>
            <a:rPr lang="en-US" dirty="0"/>
            <a:t> </a:t>
          </a:r>
          <a:r>
            <a:rPr lang="en-US" dirty="0" err="1"/>
            <a:t>Kunwar</a:t>
          </a:r>
          <a:r>
            <a:rPr lang="en-US" dirty="0"/>
            <a:t> and 120 troops, he moved for the destination. Bada </a:t>
          </a:r>
          <a:r>
            <a:rPr lang="en-US" dirty="0" err="1"/>
            <a:t>Kaji</a:t>
          </a:r>
          <a:r>
            <a:rPr lang="en-US" dirty="0"/>
            <a:t> </a:t>
          </a:r>
          <a:r>
            <a:rPr lang="en-US" dirty="0" err="1"/>
            <a:t>Thapa</a:t>
          </a:r>
          <a:r>
            <a:rPr lang="en-US" dirty="0"/>
            <a:t> and Col. </a:t>
          </a:r>
          <a:r>
            <a:rPr lang="en-US" dirty="0" err="1"/>
            <a:t>Ochterlony</a:t>
          </a:r>
          <a:r>
            <a:rPr lang="en-US" dirty="0"/>
            <a:t> had a meeting and exchanged greetings with each other. </a:t>
          </a:r>
          <a:endParaRPr lang="en-GB" dirty="0"/>
        </a:p>
      </dgm:t>
    </dgm:pt>
    <dgm:pt modelId="{9C77A50E-C98E-4721-AD59-8A54A143A054}" type="parTrans" cxnId="{0E0B24EE-ED60-4A52-89F2-56598B9858F5}">
      <dgm:prSet/>
      <dgm:spPr/>
      <dgm:t>
        <a:bodyPr/>
        <a:lstStyle/>
        <a:p>
          <a:endParaRPr lang="en-US"/>
        </a:p>
      </dgm:t>
    </dgm:pt>
    <dgm:pt modelId="{F1461470-3CD3-4931-BB75-457F36965064}" type="sibTrans" cxnId="{0E0B24EE-ED60-4A52-89F2-56598B9858F5}">
      <dgm:prSet/>
      <dgm:spPr/>
      <dgm:t>
        <a:bodyPr/>
        <a:lstStyle/>
        <a:p>
          <a:endParaRPr lang="en-US"/>
        </a:p>
      </dgm:t>
    </dgm:pt>
    <dgm:pt modelId="{D1FC9586-B39B-4B92-B231-DD6B464D0E15}" type="pres">
      <dgm:prSet presAssocID="{D405697D-23BF-4E46-9D69-EEB3E35AB349}" presName="linear" presStyleCnt="0">
        <dgm:presLayoutVars>
          <dgm:animLvl val="lvl"/>
          <dgm:resizeHandles val="exact"/>
        </dgm:presLayoutVars>
      </dgm:prSet>
      <dgm:spPr/>
      <dgm:t>
        <a:bodyPr/>
        <a:lstStyle/>
        <a:p>
          <a:endParaRPr lang="en-US"/>
        </a:p>
      </dgm:t>
    </dgm:pt>
    <dgm:pt modelId="{C63CD108-5D65-41DF-88EE-557AFC16047A}" type="pres">
      <dgm:prSet presAssocID="{F0ADD250-D66E-4E59-B815-E4436FD6325A}" presName="parentText" presStyleLbl="node1" presStyleIdx="0" presStyleCnt="1">
        <dgm:presLayoutVars>
          <dgm:chMax val="0"/>
          <dgm:bulletEnabled val="1"/>
        </dgm:presLayoutVars>
      </dgm:prSet>
      <dgm:spPr/>
      <dgm:t>
        <a:bodyPr/>
        <a:lstStyle/>
        <a:p>
          <a:endParaRPr lang="en-US"/>
        </a:p>
      </dgm:t>
    </dgm:pt>
  </dgm:ptLst>
  <dgm:cxnLst>
    <dgm:cxn modelId="{EEA3DBD1-10F5-4DDC-AAFA-D3A762F6325A}" type="presOf" srcId="{F0ADD250-D66E-4E59-B815-E4436FD6325A}" destId="{C63CD108-5D65-41DF-88EE-557AFC16047A}" srcOrd="0" destOrd="0" presId="urn:microsoft.com/office/officeart/2005/8/layout/vList2"/>
    <dgm:cxn modelId="{3A7DA1DE-64FA-49C0-8AC8-726C4BF2198B}" type="presOf" srcId="{D405697D-23BF-4E46-9D69-EEB3E35AB349}" destId="{D1FC9586-B39B-4B92-B231-DD6B464D0E15}" srcOrd="0" destOrd="0" presId="urn:microsoft.com/office/officeart/2005/8/layout/vList2"/>
    <dgm:cxn modelId="{0E0B24EE-ED60-4A52-89F2-56598B9858F5}" srcId="{D405697D-23BF-4E46-9D69-EEB3E35AB349}" destId="{F0ADD250-D66E-4E59-B815-E4436FD6325A}" srcOrd="0" destOrd="0" parTransId="{9C77A50E-C98E-4721-AD59-8A54A143A054}" sibTransId="{F1461470-3CD3-4931-BB75-457F36965064}"/>
    <dgm:cxn modelId="{88C7E489-DA81-4DB5-A828-795EE1E0D7BB}" type="presParOf" srcId="{D1FC9586-B39B-4B92-B231-DD6B464D0E15}" destId="{C63CD108-5D65-41DF-88EE-557AFC16047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91B4F-D6D1-465F-924A-BA7723CB7A54}">
      <dsp:nvSpPr>
        <dsp:cNvPr id="0" name=""/>
        <dsp:cNvSpPr/>
      </dsp:nvSpPr>
      <dsp:spPr>
        <a:xfrm>
          <a:off x="0" y="7970"/>
          <a:ext cx="8229600" cy="50777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Before the Anglo-Nepal War, there was no more India and had more than 560 small states and principalities. The states used to fight against one another. After Prithvi Narayan Shah achieved success in his unification campaign in the east, his youngest son Bahadur Shah expanded Nepal up to Sutlej in the west. Similarly, the East India Company entered India in the course of its expansion of colonialism. </a:t>
          </a:r>
          <a:endParaRPr lang="en-GB" sz="3100" kern="1200"/>
        </a:p>
      </dsp:txBody>
      <dsp:txXfrm>
        <a:off x="247878" y="255848"/>
        <a:ext cx="7733844" cy="45820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AD7AD-781F-4832-B79D-EFB57451B188}">
      <dsp:nvSpPr>
        <dsp:cNvPr id="0" name=""/>
        <dsp:cNvSpPr/>
      </dsp:nvSpPr>
      <dsp:spPr>
        <a:xfrm>
          <a:off x="0" y="164001"/>
          <a:ext cx="8229600" cy="41979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Both sides started fulfilling formalities by praising each other. The clever English lauded Nepalese for their bravery. During the meeting, the political situation of </a:t>
          </a:r>
          <a:r>
            <a:rPr lang="en-US" sz="2300" kern="1200" dirty="0" err="1"/>
            <a:t>Kangada</a:t>
          </a:r>
          <a:r>
            <a:rPr lang="en-US" sz="2300" kern="1200" dirty="0"/>
            <a:t>, Punjab and other kingdoms were discussed and assessed. The Nepalese side clarified, by giving some examples that it did not act against the interest of the English. Bada </a:t>
          </a:r>
          <a:r>
            <a:rPr lang="en-US" sz="2300" kern="1200" dirty="0" err="1"/>
            <a:t>Kaji</a:t>
          </a:r>
          <a:r>
            <a:rPr lang="en-US" sz="2300" kern="1200" dirty="0"/>
            <a:t> </a:t>
          </a:r>
          <a:r>
            <a:rPr lang="en-US" sz="2300" kern="1200" dirty="0" err="1"/>
            <a:t>Thapa</a:t>
          </a:r>
          <a:r>
            <a:rPr lang="en-US" sz="2300" kern="1200" dirty="0"/>
            <a:t> clearly mentioned his intentions. The conclusion of the meeting between the two military leaders was that both of them would remain intimate friends and well-wishers of each other. The objective of the meeting was to let other local kings and kingdoms know the enhanced the Anglo-Nepal relations and have them frightened. </a:t>
          </a:r>
          <a:endParaRPr lang="en-GB" sz="2300" kern="1200" dirty="0"/>
        </a:p>
      </dsp:txBody>
      <dsp:txXfrm>
        <a:off x="204928" y="368929"/>
        <a:ext cx="7819744" cy="37881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0A502-7112-4C1C-9EEE-348B435B617A}">
      <dsp:nvSpPr>
        <dsp:cNvPr id="0" name=""/>
        <dsp:cNvSpPr/>
      </dsp:nvSpPr>
      <dsp:spPr>
        <a:xfrm>
          <a:off x="0" y="199101"/>
          <a:ext cx="8229600" cy="412776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In order to enhance the relations as planned earlier, both the army commanders were to establish affable ties between their sons and exchange fabric turbans. As</a:t>
          </a:r>
          <a:r>
            <a:rPr lang="en-US" sz="2100" kern="1200" dirty="0">
              <a:solidFill>
                <a:srgbClr val="FFFF00"/>
              </a:solidFill>
            </a:rPr>
            <a:t> Arjun </a:t>
          </a:r>
          <a:r>
            <a:rPr lang="en-US" sz="2100" kern="1200" dirty="0" err="1">
              <a:solidFill>
                <a:srgbClr val="FFFF00"/>
              </a:solidFill>
            </a:rPr>
            <a:t>Thapa</a:t>
          </a:r>
          <a:r>
            <a:rPr lang="en-US" sz="2100" kern="1200" dirty="0">
              <a:solidFill>
                <a:srgbClr val="FFFF00"/>
              </a:solidFill>
            </a:rPr>
            <a:t> </a:t>
          </a:r>
          <a:r>
            <a:rPr lang="en-US" sz="2100" kern="1200" dirty="0"/>
            <a:t>was more aggressive in nature, he was proposed to have friendly ties with junior </a:t>
          </a:r>
          <a:r>
            <a:rPr lang="en-US" sz="2100" kern="1200" dirty="0" err="1"/>
            <a:t>Ochterlony</a:t>
          </a:r>
          <a:r>
            <a:rPr lang="en-US" sz="2100" kern="1200" dirty="0"/>
            <a:t>. But they looked dissimilar in their age. So, the friendly relations were established between </a:t>
          </a:r>
          <a:r>
            <a:rPr lang="en-US" sz="2100" kern="1200" dirty="0" err="1">
              <a:solidFill>
                <a:srgbClr val="FFFF00"/>
              </a:solidFill>
            </a:rPr>
            <a:t>Ramdas</a:t>
          </a:r>
          <a:r>
            <a:rPr lang="en-US" sz="2100" kern="1200" dirty="0">
              <a:solidFill>
                <a:srgbClr val="FFFF00"/>
              </a:solidFill>
            </a:rPr>
            <a:t> </a:t>
          </a:r>
          <a:r>
            <a:rPr lang="en-US" sz="2100" kern="1200" dirty="0" err="1">
              <a:solidFill>
                <a:srgbClr val="FFFF00"/>
              </a:solidFill>
            </a:rPr>
            <a:t>Thapa</a:t>
          </a:r>
          <a:r>
            <a:rPr lang="en-US" sz="2100" kern="1200" dirty="0">
              <a:solidFill>
                <a:srgbClr val="FFFF00"/>
              </a:solidFill>
            </a:rPr>
            <a:t> </a:t>
          </a:r>
          <a:r>
            <a:rPr lang="en-US" sz="2100" kern="1200" dirty="0"/>
            <a:t>and junior </a:t>
          </a:r>
          <a:r>
            <a:rPr lang="en-US" sz="2100" kern="1200" dirty="0" err="1"/>
            <a:t>Ochterlony</a:t>
          </a:r>
          <a:r>
            <a:rPr lang="en-US" sz="2100" kern="1200" dirty="0"/>
            <a:t>. In the afternoon of November 11, 1813, while changing the turbans, junior </a:t>
          </a:r>
          <a:r>
            <a:rPr lang="en-US" sz="2100" kern="1200" dirty="0" err="1"/>
            <a:t>Ochterlony</a:t>
          </a:r>
          <a:r>
            <a:rPr lang="en-US" sz="2100" kern="1200" dirty="0"/>
            <a:t> offered a shawl, </a:t>
          </a:r>
          <a:r>
            <a:rPr lang="en-US" sz="2100" kern="1200" dirty="0" err="1"/>
            <a:t>kishap</a:t>
          </a:r>
          <a:r>
            <a:rPr lang="en-US" sz="2100" kern="1200" dirty="0"/>
            <a:t>, a crown to be stuck to the turban, a piece of soft Varanasi silk piece, two handkerchiefs and one gold coin to </a:t>
          </a:r>
          <a:r>
            <a:rPr lang="en-US" sz="2100" kern="1200" dirty="0" err="1"/>
            <a:t>Ramdas</a:t>
          </a:r>
          <a:r>
            <a:rPr lang="en-US" sz="2100" kern="1200" dirty="0"/>
            <a:t>, while the latter presented one turban, shawl, </a:t>
          </a:r>
          <a:r>
            <a:rPr lang="en-US" sz="2100" kern="1200" dirty="0" err="1"/>
            <a:t>kinkhap,kuchin</a:t>
          </a:r>
          <a:r>
            <a:rPr lang="en-US" sz="2100" kern="1200" dirty="0"/>
            <a:t>, two fine cotton fabrics, gold coins and one </a:t>
          </a:r>
          <a:r>
            <a:rPr lang="en-US" sz="2100" kern="1200" dirty="0" err="1"/>
            <a:t>Taji</a:t>
          </a:r>
          <a:r>
            <a:rPr lang="en-US" sz="2100" kern="1200" dirty="0"/>
            <a:t> </a:t>
          </a:r>
          <a:r>
            <a:rPr lang="en-US" sz="2100" kern="1200" dirty="0" err="1"/>
            <a:t>Ghoda</a:t>
          </a:r>
          <a:r>
            <a:rPr lang="en-US" sz="2100" kern="1200" dirty="0"/>
            <a:t> (fast running horse) to the former.</a:t>
          </a:r>
          <a:endParaRPr lang="en-GB" sz="2100" kern="1200" dirty="0"/>
        </a:p>
      </dsp:txBody>
      <dsp:txXfrm>
        <a:off x="201501" y="400602"/>
        <a:ext cx="7826598" cy="3724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E3F49-4842-4144-ACC1-C90B04360782}">
      <dsp:nvSpPr>
        <dsp:cNvPr id="0" name=""/>
        <dsp:cNvSpPr/>
      </dsp:nvSpPr>
      <dsp:spPr>
        <a:xfrm>
          <a:off x="0" y="72741"/>
          <a:ext cx="8229600" cy="43804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After having established intimacy, </a:t>
          </a:r>
          <a:r>
            <a:rPr lang="en-US" sz="2400" kern="1200" dirty="0" err="1"/>
            <a:t>Ramdas</a:t>
          </a:r>
          <a:r>
            <a:rPr lang="en-US" sz="2400" kern="1200" dirty="0"/>
            <a:t> saluted Col. </a:t>
          </a:r>
          <a:r>
            <a:rPr lang="en-US" sz="2400" kern="1200" dirty="0" err="1"/>
            <a:t>Ochterlony</a:t>
          </a:r>
          <a:r>
            <a:rPr lang="en-US" sz="2400" kern="1200" dirty="0"/>
            <a:t> by offering one gold coin, while junior </a:t>
          </a:r>
          <a:r>
            <a:rPr lang="en-US" sz="2400" kern="1200" dirty="0" err="1"/>
            <a:t>Ochterlony</a:t>
          </a:r>
          <a:r>
            <a:rPr lang="en-US" sz="2400" kern="1200" dirty="0"/>
            <a:t>, who was also carrying a gold coin in his hand, was in a state of confusion. After a while junior </a:t>
          </a:r>
          <a:r>
            <a:rPr lang="en-US" sz="2400" kern="1200" dirty="0" err="1"/>
            <a:t>Ochterlony</a:t>
          </a:r>
          <a:r>
            <a:rPr lang="en-US" sz="2400" kern="1200" dirty="0"/>
            <a:t> held consultations with English envoy </a:t>
          </a:r>
          <a:r>
            <a:rPr lang="en-US" sz="2400" kern="1200" dirty="0" err="1"/>
            <a:t>Bargat</a:t>
          </a:r>
          <a:r>
            <a:rPr lang="en-US" sz="2400" kern="1200" dirty="0"/>
            <a:t> Ali Khan, who told Bada </a:t>
          </a:r>
          <a:r>
            <a:rPr lang="en-US" sz="2400" kern="1200" dirty="0" err="1"/>
            <a:t>Kaji</a:t>
          </a:r>
          <a:r>
            <a:rPr lang="en-US" sz="2400" kern="1200" dirty="0"/>
            <a:t> Amar Singh that since the English sahibs (masters) had yet to salute anybody, he (junior </a:t>
          </a:r>
          <a:r>
            <a:rPr lang="en-US" sz="2400" kern="1200" dirty="0" err="1"/>
            <a:t>Ochterlony</a:t>
          </a:r>
          <a:r>
            <a:rPr lang="en-US" sz="2400" kern="1200" dirty="0"/>
            <a:t>) shall salute his father by presenting the gold coin. Having heard that Col. </a:t>
          </a:r>
          <a:r>
            <a:rPr lang="en-US" sz="2400" kern="1200" dirty="0" err="1"/>
            <a:t>Ochterlony</a:t>
          </a:r>
          <a:r>
            <a:rPr lang="en-US" sz="2400" kern="1200" dirty="0"/>
            <a:t> said it was impossible as the Bada </a:t>
          </a:r>
          <a:r>
            <a:rPr lang="en-US" sz="2400" kern="1200" dirty="0" err="1"/>
            <a:t>Kaji's</a:t>
          </a:r>
          <a:r>
            <a:rPr lang="en-US" sz="2400" kern="1200" dirty="0"/>
            <a:t> son saluted him and junior </a:t>
          </a:r>
          <a:r>
            <a:rPr lang="en-US" sz="2400" kern="1200" dirty="0" err="1"/>
            <a:t>Ochterlony</a:t>
          </a:r>
          <a:r>
            <a:rPr lang="en-US" sz="2400" kern="1200" dirty="0"/>
            <a:t> must reciprocate. He also chided his son and got him to salute Amar Singh. </a:t>
          </a:r>
          <a:endParaRPr lang="en-GB" sz="2400" kern="1200" dirty="0"/>
        </a:p>
      </dsp:txBody>
      <dsp:txXfrm>
        <a:off x="213837" y="286578"/>
        <a:ext cx="7801926" cy="39528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AC8FE-AA41-476F-AD56-4560F617CC02}">
      <dsp:nvSpPr>
        <dsp:cNvPr id="0" name=""/>
        <dsp:cNvSpPr/>
      </dsp:nvSpPr>
      <dsp:spPr>
        <a:xfrm>
          <a:off x="0" y="309253"/>
          <a:ext cx="8229600" cy="192636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For a moment, Nepalese felt that the English were very arrogant. But terming the </a:t>
          </a:r>
          <a:r>
            <a:rPr lang="en-US" sz="1900" kern="1200" dirty="0" err="1"/>
            <a:t>behaviours</a:t>
          </a:r>
          <a:r>
            <a:rPr lang="en-US" sz="1900" kern="1200" dirty="0"/>
            <a:t> of his son and envoy Khan as ‘immature,’ Col. </a:t>
          </a:r>
          <a:r>
            <a:rPr lang="en-US" sz="1900" kern="1200" dirty="0" err="1"/>
            <a:t>Ochterlony</a:t>
          </a:r>
          <a:r>
            <a:rPr lang="en-US" sz="1900" kern="1200" dirty="0"/>
            <a:t> resolved the problem tactfully. </a:t>
          </a:r>
          <a:endParaRPr lang="en-GB" sz="1900" kern="1200" dirty="0"/>
        </a:p>
      </dsp:txBody>
      <dsp:txXfrm>
        <a:off x="94038" y="403291"/>
        <a:ext cx="8041524" cy="1738292"/>
      </dsp:txXfrm>
    </dsp:sp>
    <dsp:sp modelId="{7ABA85BF-DCB0-4950-9182-609A57889AF9}">
      <dsp:nvSpPr>
        <dsp:cNvPr id="0" name=""/>
        <dsp:cNvSpPr/>
      </dsp:nvSpPr>
      <dsp:spPr>
        <a:xfrm>
          <a:off x="0" y="2290341"/>
          <a:ext cx="8229600" cy="192636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Then, Bada </a:t>
          </a:r>
          <a:r>
            <a:rPr lang="en-US" sz="1900" kern="1200" dirty="0" err="1"/>
            <a:t>Kaji</a:t>
          </a:r>
          <a:r>
            <a:rPr lang="en-US" sz="1900" kern="1200" dirty="0"/>
            <a:t> Amar Singh presented three </a:t>
          </a:r>
          <a:r>
            <a:rPr lang="en-US" sz="1900" kern="1200" dirty="0" err="1"/>
            <a:t>sarbags</a:t>
          </a:r>
          <a:r>
            <a:rPr lang="en-US" sz="1900" kern="1200" dirty="0"/>
            <a:t> (like deer-headed animal's tails), one live </a:t>
          </a:r>
          <a:r>
            <a:rPr lang="en-US" sz="1900" kern="1200" dirty="0" err="1"/>
            <a:t>Kasturi</a:t>
          </a:r>
          <a:r>
            <a:rPr lang="en-US" sz="1900" kern="1200" dirty="0"/>
            <a:t> (deer musk),nine </a:t>
          </a:r>
          <a:r>
            <a:rPr lang="en-US" sz="1900" kern="1200" dirty="0" err="1"/>
            <a:t>Binas</a:t>
          </a:r>
          <a:r>
            <a:rPr lang="en-US" sz="1900" kern="1200" dirty="0"/>
            <a:t> and 21 </a:t>
          </a:r>
          <a:r>
            <a:rPr lang="en-US" sz="1900" kern="1200" dirty="0" err="1"/>
            <a:t>Chykhuras</a:t>
          </a:r>
          <a:r>
            <a:rPr lang="en-US" sz="1900" kern="1200" dirty="0"/>
            <a:t> (partridges) to the English delegation. A sense of happiness was revealed that the Anglo-Nepal relations were strengthened again. As Col. </a:t>
          </a:r>
          <a:r>
            <a:rPr lang="en-US" sz="1900" kern="1200" dirty="0" err="1"/>
            <a:t>Ochterlony</a:t>
          </a:r>
          <a:r>
            <a:rPr lang="en-US" sz="1900" kern="1200" dirty="0"/>
            <a:t> was about to hand over some goods as presents to Bada </a:t>
          </a:r>
          <a:r>
            <a:rPr lang="en-US" sz="1900" kern="1200" dirty="0" err="1"/>
            <a:t>Kaji</a:t>
          </a:r>
          <a:r>
            <a:rPr lang="en-US" sz="1900" kern="1200" dirty="0"/>
            <a:t> Amar Singh, the latter refused to take them and said, "We won't take gifts as friendship is more than enough." </a:t>
          </a:r>
          <a:endParaRPr lang="en-GB" sz="1900" kern="1200" dirty="0"/>
        </a:p>
      </dsp:txBody>
      <dsp:txXfrm>
        <a:off x="94038" y="2384379"/>
        <a:ext cx="8041524" cy="17382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D47CC-3F5B-452D-AB01-3A18F6B8B53F}">
      <dsp:nvSpPr>
        <dsp:cNvPr id="0" name=""/>
        <dsp:cNvSpPr/>
      </dsp:nvSpPr>
      <dsp:spPr>
        <a:xfrm>
          <a:off x="0" y="2541"/>
          <a:ext cx="8229600" cy="452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There were many kings and </a:t>
          </a:r>
          <a:r>
            <a:rPr lang="en-US" sz="2300" kern="1200" dirty="0" err="1"/>
            <a:t>Rajautas</a:t>
          </a:r>
          <a:r>
            <a:rPr lang="en-US" sz="2300" kern="1200" dirty="0"/>
            <a:t> in the erstwhile India. They were involved in infighting and they did not have mutual understanding and harmony. By then, the Nepalese troops had captured </a:t>
          </a:r>
          <a:r>
            <a:rPr lang="en-US" sz="2300" kern="1200" dirty="0" err="1"/>
            <a:t>Kumaon</a:t>
          </a:r>
          <a:r>
            <a:rPr lang="en-US" sz="2300" kern="1200" dirty="0"/>
            <a:t>, </a:t>
          </a:r>
          <a:r>
            <a:rPr lang="en-US" sz="2300" kern="1200" dirty="0" err="1"/>
            <a:t>Musuri</a:t>
          </a:r>
          <a:r>
            <a:rPr lang="en-US" sz="2300" kern="1200" dirty="0"/>
            <a:t>, </a:t>
          </a:r>
          <a:r>
            <a:rPr lang="en-US" sz="2300" kern="1200" dirty="0" err="1"/>
            <a:t>Nainital,Bilaspurand</a:t>
          </a:r>
          <a:r>
            <a:rPr lang="en-US" sz="2300" kern="1200" dirty="0"/>
            <a:t> </a:t>
          </a:r>
          <a:r>
            <a:rPr lang="en-US" sz="2300" kern="1200" dirty="0" err="1"/>
            <a:t>Kangada</a:t>
          </a:r>
          <a:r>
            <a:rPr lang="en-US" sz="2300" kern="1200" dirty="0"/>
            <a:t> State, except the </a:t>
          </a:r>
          <a:r>
            <a:rPr lang="en-US" sz="2300" kern="1200" dirty="0" err="1"/>
            <a:t>Kangada</a:t>
          </a:r>
          <a:r>
            <a:rPr lang="en-US" sz="2300" kern="1200" dirty="0"/>
            <a:t> Fort, whereas the English troops, in course of its expansion of imperialism, was capturing the various principalities located in the periphery of Nepal. The English were strong in their troops, weapons and resources and the Nepalese were renowned in war techniques and bravery. Thus, they were like a snake and a scorpion. They did not want each other's intervention in fulfilling their interests. They did not want to fight against the two enemies at a time. </a:t>
          </a:r>
          <a:endParaRPr lang="en-GB" sz="2300" kern="1200" dirty="0"/>
        </a:p>
      </dsp:txBody>
      <dsp:txXfrm>
        <a:off x="220691" y="223232"/>
        <a:ext cx="7788218" cy="40794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110181"/>
          <a:ext cx="8229600" cy="4305600"/>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After expanding Nepalese territory up to Sutlej and the Yamuna River, he was unable to advance further because of his continuous war in </a:t>
          </a:r>
          <a:r>
            <a:rPr lang="en-US" sz="2300" kern="1200" dirty="0" err="1"/>
            <a:t>Kangada</a:t>
          </a:r>
          <a:r>
            <a:rPr lang="en-US" sz="2300" kern="1200" dirty="0"/>
            <a:t>. King </a:t>
          </a:r>
          <a:r>
            <a:rPr lang="en-US" sz="2300" kern="1200" dirty="0" smtClean="0">
              <a:solidFill>
                <a:srgbClr val="FFFF00"/>
              </a:solidFill>
            </a:rPr>
            <a:t>Samsara </a:t>
          </a:r>
          <a:r>
            <a:rPr lang="en-US" sz="2300" kern="1200" dirty="0">
              <a:solidFill>
                <a:srgbClr val="FFFF00"/>
              </a:solidFill>
            </a:rPr>
            <a:t>Chand </a:t>
          </a:r>
          <a:r>
            <a:rPr lang="en-US" sz="2300" kern="1200" dirty="0"/>
            <a:t>was creating obstructions for the Nepalese to capture </a:t>
          </a:r>
          <a:r>
            <a:rPr lang="en-US" sz="2300" kern="1200" dirty="0" err="1"/>
            <a:t>Kangada</a:t>
          </a:r>
          <a:r>
            <a:rPr lang="en-US" sz="2300" kern="1200" dirty="0"/>
            <a:t>. In 1806, </a:t>
          </a:r>
          <a:r>
            <a:rPr lang="en-US" sz="2300" kern="1200" dirty="0" err="1"/>
            <a:t>Bhimsen</a:t>
          </a:r>
          <a:r>
            <a:rPr lang="en-US" sz="2300" kern="1200" dirty="0"/>
            <a:t> </a:t>
          </a:r>
          <a:r>
            <a:rPr lang="en-US" sz="2300" kern="1200" dirty="0" err="1"/>
            <a:t>Thapa's</a:t>
          </a:r>
          <a:r>
            <a:rPr lang="en-US" sz="2300" kern="1200" dirty="0"/>
            <a:t> younger brother </a:t>
          </a:r>
          <a:r>
            <a:rPr lang="en-US" sz="2300" kern="1200" dirty="0" err="1"/>
            <a:t>Kaji</a:t>
          </a:r>
          <a:r>
            <a:rPr lang="en-US" sz="2300" kern="1200" dirty="0"/>
            <a:t> </a:t>
          </a:r>
          <a:r>
            <a:rPr lang="en-US" sz="2300" kern="1200" dirty="0" err="1"/>
            <a:t>Nayan</a:t>
          </a:r>
          <a:r>
            <a:rPr lang="en-US" sz="2300" kern="1200" dirty="0"/>
            <a:t> Singh </a:t>
          </a:r>
          <a:r>
            <a:rPr lang="en-US" sz="2300" kern="1200" dirty="0" err="1"/>
            <a:t>Thapa</a:t>
          </a:r>
          <a:r>
            <a:rPr lang="en-US" sz="2300" kern="1200" dirty="0"/>
            <a:t> was killed as he tried to bring the </a:t>
          </a:r>
          <a:r>
            <a:rPr lang="en-US" sz="2300" kern="1200" dirty="0" err="1"/>
            <a:t>Kangada</a:t>
          </a:r>
          <a:r>
            <a:rPr lang="en-US" sz="2300" kern="1200" dirty="0"/>
            <a:t> fort under control. Then, Amar Singh </a:t>
          </a:r>
          <a:r>
            <a:rPr lang="en-US" sz="2300" kern="1200" dirty="0" err="1"/>
            <a:t>Thapa</a:t>
          </a:r>
          <a:r>
            <a:rPr lang="en-US" sz="2300" kern="1200" dirty="0"/>
            <a:t> kept on encircling the fort for four years. Despite that, Chand was adamant in his stance. </a:t>
          </a:r>
          <a:endParaRPr lang="en-GB" sz="2300" kern="1200" dirty="0"/>
        </a:p>
        <a:p>
          <a:pPr lvl="0" algn="l" defTabSz="1022350">
            <a:lnSpc>
              <a:spcPct val="90000"/>
            </a:lnSpc>
            <a:spcBef>
              <a:spcPct val="0"/>
            </a:spcBef>
            <a:spcAft>
              <a:spcPct val="35000"/>
            </a:spcAft>
          </a:pPr>
          <a:r>
            <a:rPr lang="en-US" sz="2300" kern="1200" dirty="0"/>
            <a:t>During the unification battles, the </a:t>
          </a:r>
          <a:r>
            <a:rPr lang="en-US" sz="2300" kern="1200" dirty="0" err="1"/>
            <a:t>Kangada</a:t>
          </a:r>
          <a:r>
            <a:rPr lang="en-US" sz="2300" kern="1200" dirty="0"/>
            <a:t> fort was the palace of </a:t>
          </a:r>
          <a:r>
            <a:rPr lang="en-US" sz="2300" kern="1200" dirty="0" err="1"/>
            <a:t>Sansar</a:t>
          </a:r>
          <a:r>
            <a:rPr lang="en-US" sz="2300" kern="1200" dirty="0"/>
            <a:t> Chand, who was encircled by the </a:t>
          </a:r>
          <a:r>
            <a:rPr lang="en-US" sz="2300" kern="1200" dirty="0" err="1"/>
            <a:t>Gorkha</a:t>
          </a:r>
          <a:r>
            <a:rPr lang="en-US" sz="2300" kern="1200" dirty="0"/>
            <a:t> troops for four years.</a:t>
          </a:r>
          <a:endParaRPr lang="en-GB" sz="2300" kern="1200" dirty="0"/>
        </a:p>
      </dsp:txBody>
      <dsp:txXfrm>
        <a:off x="210182" y="320363"/>
        <a:ext cx="7809236" cy="38852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199101"/>
          <a:ext cx="8229600" cy="4127760"/>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One day, </a:t>
          </a:r>
          <a:r>
            <a:rPr lang="en-US" sz="1800" kern="1200" dirty="0" err="1"/>
            <a:t>Sansar</a:t>
          </a:r>
          <a:r>
            <a:rPr lang="en-US" sz="1800" kern="1200" dirty="0"/>
            <a:t> Chand wrote a letter to Bada </a:t>
          </a:r>
          <a:r>
            <a:rPr lang="en-US" sz="1800" kern="1200" dirty="0" err="1"/>
            <a:t>Kaji</a:t>
          </a:r>
          <a:r>
            <a:rPr lang="en-US" sz="1800" kern="1200" dirty="0"/>
            <a:t> </a:t>
          </a:r>
          <a:r>
            <a:rPr lang="en-US" sz="1800" kern="1200" dirty="0" err="1"/>
            <a:t>Thapa</a:t>
          </a:r>
          <a:r>
            <a:rPr lang="en-US" sz="1800" kern="1200" dirty="0"/>
            <a:t> and requested him to grant him a period of 11 days for bringing his queen and residence out the fort. </a:t>
          </a:r>
          <a:r>
            <a:rPr lang="en-US" sz="1800" kern="1200" dirty="0" err="1"/>
            <a:t>Thapa</a:t>
          </a:r>
          <a:r>
            <a:rPr lang="en-US" sz="1800" kern="1200" dirty="0"/>
            <a:t> approved Chand’s call and the latter took out his wife and the properties of his residence out of the fort. But one day, he, along with his bodyguards, secretly went out of the fort in women’s dress and returned to it together with King of Punjab </a:t>
          </a:r>
          <a:r>
            <a:rPr lang="en-US" sz="1800" kern="1200" dirty="0" err="1"/>
            <a:t>Ranjit</a:t>
          </a:r>
          <a:r>
            <a:rPr lang="en-US" sz="1800" kern="1200" dirty="0"/>
            <a:t> Singh. Thus, knowing that </a:t>
          </a:r>
          <a:r>
            <a:rPr lang="en-US" sz="1800" kern="1200" dirty="0" err="1"/>
            <a:t>Ranjit</a:t>
          </a:r>
          <a:r>
            <a:rPr lang="en-US" sz="1800" kern="1200" dirty="0"/>
            <a:t> was there to help Chand, the </a:t>
          </a:r>
          <a:r>
            <a:rPr lang="en-US" sz="1800" kern="1200" dirty="0" err="1"/>
            <a:t>Rajautas</a:t>
          </a:r>
          <a:r>
            <a:rPr lang="en-US" sz="1800" kern="1200" dirty="0"/>
            <a:t>, who were not happy with Nepal and others who stood in </a:t>
          </a:r>
          <a:r>
            <a:rPr lang="en-US" sz="1800" kern="1200" dirty="0" err="1"/>
            <a:t>favour</a:t>
          </a:r>
          <a:r>
            <a:rPr lang="en-US" sz="1800" kern="1200" dirty="0"/>
            <a:t> of </a:t>
          </a:r>
          <a:r>
            <a:rPr lang="en-US" sz="1800" kern="1200" dirty="0" err="1"/>
            <a:t>Sansar</a:t>
          </a:r>
          <a:r>
            <a:rPr lang="en-US" sz="1800" kern="1200" dirty="0"/>
            <a:t> Chand, joined troops with Chand. In 1809, </a:t>
          </a:r>
          <a:r>
            <a:rPr lang="en-US" sz="1800" kern="1200" dirty="0" err="1"/>
            <a:t>Sansar</a:t>
          </a:r>
          <a:r>
            <a:rPr lang="en-US" sz="1800" kern="1200" dirty="0"/>
            <a:t> Chand, </a:t>
          </a:r>
          <a:r>
            <a:rPr lang="en-US" sz="1800" kern="1200" dirty="0" err="1"/>
            <a:t>Ranjit</a:t>
          </a:r>
          <a:r>
            <a:rPr lang="en-US" sz="1800" kern="1200" dirty="0"/>
            <a:t> and other </a:t>
          </a:r>
          <a:r>
            <a:rPr lang="en-US" sz="1800" kern="1200" dirty="0" err="1"/>
            <a:t>Rajautas</a:t>
          </a:r>
          <a:r>
            <a:rPr lang="en-US" sz="1800" kern="1200" dirty="0"/>
            <a:t> defeated the Nepalese troops. And the </a:t>
          </a:r>
          <a:r>
            <a:rPr lang="en-US" sz="1800" kern="1200" dirty="0" err="1"/>
            <a:t>Kangada</a:t>
          </a:r>
          <a:r>
            <a:rPr lang="en-US" sz="1800" kern="1200" dirty="0"/>
            <a:t> fort was under the control of </a:t>
          </a:r>
          <a:r>
            <a:rPr lang="en-US" sz="1800" kern="1200" dirty="0" err="1"/>
            <a:t>Ranjit</a:t>
          </a:r>
          <a:r>
            <a:rPr lang="en-US" sz="1800" kern="1200" dirty="0"/>
            <a:t> Singh. Deceived by </a:t>
          </a:r>
          <a:r>
            <a:rPr lang="en-US" sz="1800" kern="1200" dirty="0" err="1"/>
            <a:t>Sansar</a:t>
          </a:r>
          <a:r>
            <a:rPr lang="en-US" sz="1800" kern="1200" dirty="0"/>
            <a:t> Chand, Amar Singh wanted to re-assault the </a:t>
          </a:r>
          <a:r>
            <a:rPr lang="en-US" sz="1800" kern="1200" dirty="0" err="1"/>
            <a:t>Kangada</a:t>
          </a:r>
          <a:r>
            <a:rPr lang="en-US" sz="1800" kern="1200" dirty="0"/>
            <a:t> fort directly. For that, he needed the military help from powerful friend. He had thought that the English would extend their support to him. But the English did not have any intention to help Nepal and did not want to see the presence of the Nepalese in Sutlej and </a:t>
          </a:r>
          <a:r>
            <a:rPr lang="en-US" sz="1800" kern="1200" dirty="0" err="1"/>
            <a:t>Kangada</a:t>
          </a:r>
          <a:r>
            <a:rPr lang="en-US" sz="1800" kern="1200" dirty="0"/>
            <a:t> areas. </a:t>
          </a:r>
          <a:endParaRPr lang="en-GB" sz="1800" kern="1200" dirty="0"/>
        </a:p>
      </dsp:txBody>
      <dsp:txXfrm>
        <a:off x="201501" y="400602"/>
        <a:ext cx="7826598" cy="37247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51681"/>
          <a:ext cx="8229600" cy="4422600"/>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With a view to attacking against the </a:t>
          </a:r>
          <a:r>
            <a:rPr lang="en-US" sz="2700" kern="1200" dirty="0" err="1"/>
            <a:t>Kangada</a:t>
          </a:r>
          <a:r>
            <a:rPr lang="en-US" sz="2700" kern="1200" dirty="0"/>
            <a:t> fort again, </a:t>
          </a:r>
          <a:r>
            <a:rPr lang="en-US" sz="2700" kern="1200" dirty="0">
              <a:solidFill>
                <a:srgbClr val="FFFF00"/>
              </a:solidFill>
            </a:rPr>
            <a:t>Amar Singh went to </a:t>
          </a:r>
          <a:r>
            <a:rPr lang="en-US" sz="2700" kern="1200" dirty="0" err="1">
              <a:solidFill>
                <a:srgbClr val="FFFF00"/>
              </a:solidFill>
            </a:rPr>
            <a:t>Panjor</a:t>
          </a:r>
          <a:r>
            <a:rPr lang="en-US" sz="2700" kern="1200" dirty="0">
              <a:solidFill>
                <a:srgbClr val="FFFF00"/>
              </a:solidFill>
            </a:rPr>
            <a:t> to meet Col. </a:t>
          </a:r>
          <a:r>
            <a:rPr lang="en-US" sz="2700" kern="1200" dirty="0" err="1">
              <a:solidFill>
                <a:srgbClr val="FFFF00"/>
              </a:solidFill>
            </a:rPr>
            <a:t>Ochterlony</a:t>
          </a:r>
          <a:r>
            <a:rPr lang="en-US" sz="2700" kern="1200" dirty="0"/>
            <a:t> and sought the help. But </a:t>
          </a:r>
          <a:r>
            <a:rPr lang="en-US" sz="2700" kern="1200" dirty="0" err="1"/>
            <a:t>Ochterlony</a:t>
          </a:r>
          <a:r>
            <a:rPr lang="en-US" sz="2700" kern="1200" dirty="0"/>
            <a:t> said, </a:t>
          </a:r>
          <a:r>
            <a:rPr lang="en-US" sz="2700" kern="1200" dirty="0">
              <a:solidFill>
                <a:srgbClr val="FFFF00"/>
              </a:solidFill>
            </a:rPr>
            <a:t>"It is not good to launch any attack now. You can attack in the hilly regions wherever you like, but we do not extend any assistance to the Sikh (Maharaja </a:t>
          </a:r>
          <a:r>
            <a:rPr lang="en-US" sz="2700" kern="1200" dirty="0" err="1">
              <a:solidFill>
                <a:srgbClr val="FFFF00"/>
              </a:solidFill>
            </a:rPr>
            <a:t>Ranjit</a:t>
          </a:r>
          <a:r>
            <a:rPr lang="en-US" sz="2700" kern="1200" dirty="0">
              <a:solidFill>
                <a:srgbClr val="FFFF00"/>
              </a:solidFill>
            </a:rPr>
            <a:t> Singh) and you should not make assault in the plain land." </a:t>
          </a:r>
          <a:r>
            <a:rPr lang="en-US" sz="2700" kern="1200" dirty="0"/>
            <a:t>Amar Singh mentioned it in his letter. Thus, Bada </a:t>
          </a:r>
          <a:r>
            <a:rPr lang="en-US" sz="2700" kern="1200" dirty="0" err="1"/>
            <a:t>Kaji</a:t>
          </a:r>
          <a:r>
            <a:rPr lang="en-US" sz="2700" kern="1200" dirty="0"/>
            <a:t> </a:t>
          </a:r>
          <a:r>
            <a:rPr lang="en-US" sz="2700" kern="1200" dirty="0" err="1"/>
            <a:t>Thapa</a:t>
          </a:r>
          <a:r>
            <a:rPr lang="en-US" sz="2700" kern="1200" dirty="0"/>
            <a:t> did not seem to have reaped any benefit from the friendship ties with the English.</a:t>
          </a:r>
          <a:endParaRPr lang="en-GB" sz="2700" kern="1200" dirty="0"/>
        </a:p>
      </dsp:txBody>
      <dsp:txXfrm>
        <a:off x="215894" y="267575"/>
        <a:ext cx="7797812" cy="39908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156981"/>
          <a:ext cx="8229600" cy="4212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English Col. David </a:t>
          </a:r>
          <a:r>
            <a:rPr lang="en-US" sz="2000" kern="1200" dirty="0" err="1"/>
            <a:t>Ochterlony</a:t>
          </a:r>
          <a:r>
            <a:rPr lang="en-US" sz="2000" kern="1200" dirty="0"/>
            <a:t> was very intelligent and man of </a:t>
          </a:r>
          <a:r>
            <a:rPr lang="en-US" sz="2000" kern="1200" dirty="0" err="1"/>
            <a:t>soldiership</a:t>
          </a:r>
          <a:r>
            <a:rPr lang="en-US" sz="2000" kern="1200" dirty="0"/>
            <a:t>. He had made significant achievement in the Anglo-Nepal War. He was famous for his lip service, but he used to deceive others in practice, but it is a war tactic. That means he would not do what he spoke. During 1812-13, he had several enemies after defeating many </a:t>
          </a:r>
          <a:r>
            <a:rPr lang="en-US" sz="2000" kern="1200" dirty="0" err="1"/>
            <a:t>Rajautas</a:t>
          </a:r>
          <a:r>
            <a:rPr lang="en-US" sz="2000" kern="1200" dirty="0"/>
            <a:t> (rulers of principalities) in India. Those </a:t>
          </a:r>
          <a:r>
            <a:rPr lang="en-US" sz="2000" kern="1200" dirty="0" err="1"/>
            <a:t>Rajauta</a:t>
          </a:r>
          <a:r>
            <a:rPr lang="en-US" sz="2000" kern="1200" dirty="0"/>
            <a:t> </a:t>
          </a:r>
          <a:r>
            <a:rPr lang="en-US" sz="2000" kern="1200" dirty="0" err="1"/>
            <a:t>sused</a:t>
          </a:r>
          <a:r>
            <a:rPr lang="en-US" sz="2000" kern="1200" dirty="0"/>
            <a:t> to instigate the people against others and get involved in various terrorist activities by staying in Sutlej, </a:t>
          </a:r>
          <a:r>
            <a:rPr lang="en-US" sz="2000" kern="1200" dirty="0" err="1"/>
            <a:t>Kumaon</a:t>
          </a:r>
          <a:r>
            <a:rPr lang="en-US" sz="2000" kern="1200" dirty="0"/>
            <a:t> and </a:t>
          </a:r>
          <a:r>
            <a:rPr lang="en-US" sz="2000" kern="1200" dirty="0" err="1"/>
            <a:t>Palpa</a:t>
          </a:r>
          <a:r>
            <a:rPr lang="en-US" sz="2000" kern="1200" dirty="0"/>
            <a:t> areas. Some of the kings and </a:t>
          </a:r>
          <a:r>
            <a:rPr lang="en-US" sz="2000" kern="1200" dirty="0" err="1"/>
            <a:t>Rajautas</a:t>
          </a:r>
          <a:r>
            <a:rPr lang="en-US" sz="2000" kern="1200" dirty="0"/>
            <a:t> had recruited fighters and fought against the English troops and their supporters. During that time, even the weak states, which were not under the English control, would pose threats to the English. King of Punjab </a:t>
          </a:r>
          <a:r>
            <a:rPr lang="en-US" sz="2000" kern="1200" dirty="0" err="1"/>
            <a:t>Ranjit</a:t>
          </a:r>
          <a:r>
            <a:rPr lang="en-US" sz="2000" kern="1200" dirty="0"/>
            <a:t> Singh and Nepalese governor Bada </a:t>
          </a:r>
          <a:r>
            <a:rPr lang="en-US" sz="2000" kern="1200" dirty="0" err="1"/>
            <a:t>Kaji</a:t>
          </a:r>
          <a:r>
            <a:rPr lang="en-US" sz="2000" kern="1200" dirty="0"/>
            <a:t> Amar Singh were a source of threat for the English. Thus, the English wanted to contain the Nepalese threat. </a:t>
          </a:r>
          <a:endParaRPr lang="en-GB" sz="2000" kern="1200" dirty="0"/>
        </a:p>
      </dsp:txBody>
      <dsp:txXfrm>
        <a:off x="205613" y="362594"/>
        <a:ext cx="7818374" cy="38007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72741"/>
          <a:ext cx="8229600" cy="438047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Some nationalists, including Nawab of Rampur </a:t>
          </a:r>
          <a:r>
            <a:rPr lang="en-US" sz="2400" kern="1200" dirty="0" err="1"/>
            <a:t>Gunla</a:t>
          </a:r>
          <a:r>
            <a:rPr lang="en-US" sz="2400" kern="1200" dirty="0"/>
            <a:t> Mohammed Khan, Nawab of </a:t>
          </a:r>
          <a:r>
            <a:rPr lang="en-US" sz="2400" kern="1200" dirty="0" err="1">
              <a:solidFill>
                <a:srgbClr val="FFFF00"/>
              </a:solidFill>
            </a:rPr>
            <a:t>Ujareli</a:t>
          </a:r>
          <a:r>
            <a:rPr lang="en-US" sz="2400" kern="1200" dirty="0">
              <a:solidFill>
                <a:srgbClr val="FFFF00"/>
              </a:solidFill>
            </a:rPr>
            <a:t> Awadh </a:t>
          </a:r>
          <a:r>
            <a:rPr lang="en-US" sz="2400" kern="1200" dirty="0" err="1">
              <a:solidFill>
                <a:srgbClr val="FFFF00"/>
              </a:solidFill>
            </a:rPr>
            <a:t>Bajir</a:t>
          </a:r>
          <a:r>
            <a:rPr lang="en-US" sz="2400" kern="1200" dirty="0">
              <a:solidFill>
                <a:srgbClr val="FFFF00"/>
              </a:solidFill>
            </a:rPr>
            <a:t> Ali and King of </a:t>
          </a:r>
          <a:r>
            <a:rPr lang="en-US" sz="2400" kern="1200" dirty="0" err="1">
              <a:solidFill>
                <a:srgbClr val="FFFF00"/>
              </a:solidFill>
            </a:rPr>
            <a:t>Maisur</a:t>
          </a:r>
          <a:r>
            <a:rPr lang="en-US" sz="2400" kern="1200" dirty="0">
              <a:solidFill>
                <a:srgbClr val="FFFF00"/>
              </a:solidFill>
            </a:rPr>
            <a:t> </a:t>
          </a:r>
          <a:r>
            <a:rPr lang="en-US" sz="2400" kern="1200" dirty="0" err="1">
              <a:solidFill>
                <a:srgbClr val="FFFF00"/>
              </a:solidFill>
            </a:rPr>
            <a:t>Tipu</a:t>
          </a:r>
          <a:r>
            <a:rPr lang="en-US" sz="2400" kern="1200" dirty="0">
              <a:solidFill>
                <a:srgbClr val="FFFF00"/>
              </a:solidFill>
            </a:rPr>
            <a:t> Sultan, were defeated by the English. Then, they fled to Nepal. </a:t>
          </a:r>
          <a:r>
            <a:rPr lang="en-US" sz="2400" kern="1200" dirty="0"/>
            <a:t>With the help of Nepalese, they wanted to take back their lost states from the English, who were well aware about it. Thus, cashing in on the friendship relations tied with Bada </a:t>
          </a:r>
          <a:r>
            <a:rPr lang="en-US" sz="2400" kern="1200" dirty="0" err="1"/>
            <a:t>Kaji</a:t>
          </a:r>
          <a:r>
            <a:rPr lang="en-US" sz="2400" kern="1200" dirty="0"/>
            <a:t> Amar Singh's son, Col. </a:t>
          </a:r>
          <a:r>
            <a:rPr lang="en-US" sz="2400" kern="1200" dirty="0" err="1"/>
            <a:t>Ochterlony</a:t>
          </a:r>
          <a:r>
            <a:rPr lang="en-US" sz="2400" kern="1200" dirty="0"/>
            <a:t> requested the governor of </a:t>
          </a:r>
          <a:r>
            <a:rPr lang="en-US" sz="2400" kern="1200" dirty="0" err="1"/>
            <a:t>Palpa</a:t>
          </a:r>
          <a:r>
            <a:rPr lang="en-US" sz="2400" kern="1200" dirty="0"/>
            <a:t> </a:t>
          </a:r>
          <a:r>
            <a:rPr lang="en-US" sz="2400" kern="1200" dirty="0" err="1"/>
            <a:t>Chautara</a:t>
          </a:r>
          <a:r>
            <a:rPr lang="en-US" sz="2400" kern="1200" dirty="0"/>
            <a:t> Bam Shah and the Kathmandu Palace through Amar Singh </a:t>
          </a:r>
          <a:r>
            <a:rPr lang="en-US" sz="2400" kern="1200" dirty="0">
              <a:solidFill>
                <a:srgbClr val="FFFF00"/>
              </a:solidFill>
            </a:rPr>
            <a:t>not to allow anyone to promote terrorism against the East India Company </a:t>
          </a:r>
          <a:r>
            <a:rPr lang="en-US" sz="2400" kern="1200" dirty="0"/>
            <a:t>in the Nepalese soil. </a:t>
          </a:r>
          <a:endParaRPr lang="en-GB" sz="2400" kern="1200" dirty="0"/>
        </a:p>
      </dsp:txBody>
      <dsp:txXfrm>
        <a:off x="213837" y="286578"/>
        <a:ext cx="7801926" cy="3952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32E9F-1D54-4B81-BE8A-E146D7CD3619}">
      <dsp:nvSpPr>
        <dsp:cNvPr id="0" name=""/>
        <dsp:cNvSpPr/>
      </dsp:nvSpPr>
      <dsp:spPr>
        <a:xfrm>
          <a:off x="0" y="72741"/>
          <a:ext cx="8229600" cy="438047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It hatched conspiracies to make the Indian states fight among themselves and used the troops against them to bring them under its control. The English were capturing the territory in the northeast while the Nepalese were expanding the territory to the southwest. Since the Nepalese had been ruling over places like Dehra </a:t>
          </a:r>
          <a:r>
            <a:rPr lang="en-US" sz="2400" kern="1200" dirty="0" err="1"/>
            <a:t>Doon</a:t>
          </a:r>
          <a:r>
            <a:rPr lang="en-US" sz="2400" kern="1200" dirty="0"/>
            <a:t>, </a:t>
          </a:r>
          <a:r>
            <a:rPr lang="en-US" sz="2400" kern="1200" dirty="0" err="1"/>
            <a:t>Bilaspur</a:t>
          </a:r>
          <a:r>
            <a:rPr lang="en-US" sz="2400" kern="1200" dirty="0"/>
            <a:t>, Sutlej, </a:t>
          </a:r>
          <a:r>
            <a:rPr lang="en-US" sz="2400" kern="1200" dirty="0" err="1"/>
            <a:t>Kangada</a:t>
          </a:r>
          <a:r>
            <a:rPr lang="en-US" sz="2400" kern="1200" dirty="0"/>
            <a:t> and </a:t>
          </a:r>
          <a:r>
            <a:rPr lang="en-US" sz="2400" kern="1200" dirty="0" err="1"/>
            <a:t>Kumaon</a:t>
          </a:r>
          <a:r>
            <a:rPr lang="en-US" sz="2400" kern="1200" dirty="0"/>
            <a:t>, the English appeared to be very soft and respectful towards the former in the beginning. The English were hatching conspiracies to expand their colonialism. It was because the English had experienced and heard about the consequences of the </a:t>
          </a:r>
          <a:r>
            <a:rPr lang="en-US" sz="2400" kern="1200" dirty="0" err="1"/>
            <a:t>Gorkha</a:t>
          </a:r>
          <a:r>
            <a:rPr lang="en-US" sz="2400" kern="1200" dirty="0"/>
            <a:t> troops and their bravery.</a:t>
          </a:r>
          <a:endParaRPr lang="en-GB" sz="2400" kern="1200" dirty="0"/>
        </a:p>
      </dsp:txBody>
      <dsp:txXfrm>
        <a:off x="213837" y="286578"/>
        <a:ext cx="7801926" cy="39528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195591"/>
          <a:ext cx="8229600" cy="41347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In a letter addressed to the Government of Nepal, </a:t>
          </a:r>
          <a:r>
            <a:rPr lang="en-US" sz="3100" kern="1200" dirty="0" err="1"/>
            <a:t>Ochterlony</a:t>
          </a:r>
          <a:r>
            <a:rPr lang="en-US" sz="3100" kern="1200" dirty="0"/>
            <a:t> called for arresting and extraditing the kings and </a:t>
          </a:r>
          <a:r>
            <a:rPr lang="en-US" sz="3100" kern="1200" dirty="0" err="1"/>
            <a:t>Rajautas</a:t>
          </a:r>
          <a:r>
            <a:rPr lang="en-US" sz="3100" kern="1200" dirty="0"/>
            <a:t>, who would be against the English or submit their heads to him. The Government of Nepal also issued instructions to its authorities accordingly. Therefore, the English were expanding their colonialism fearlessly in India.</a:t>
          </a:r>
          <a:endParaRPr lang="en-GB" sz="3100" kern="1200" dirty="0"/>
        </a:p>
      </dsp:txBody>
      <dsp:txXfrm>
        <a:off x="201843" y="397434"/>
        <a:ext cx="7825914" cy="37310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195591"/>
          <a:ext cx="8229600" cy="41347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a:t>Besides, </a:t>
          </a:r>
          <a:r>
            <a:rPr lang="en-US" sz="3100" kern="1200" dirty="0" err="1"/>
            <a:t>Ochterlony</a:t>
          </a:r>
          <a:r>
            <a:rPr lang="en-US" sz="3100" kern="1200" dirty="0"/>
            <a:t> was well aware that the </a:t>
          </a:r>
          <a:r>
            <a:rPr lang="en-US" sz="3100" kern="1200" dirty="0">
              <a:solidFill>
                <a:srgbClr val="FF0000"/>
              </a:solidFill>
            </a:rPr>
            <a:t>English had to fight against Nepal in the near future. </a:t>
          </a:r>
          <a:r>
            <a:rPr lang="en-US" sz="3100" kern="1200" dirty="0"/>
            <a:t>They had already faced the consequences of the war techniques and bravery of the Nepalese. So, he was looking for a hole to enter Nepal in order to take stock of the actual situation of the Nepalese Army and get mixed up with the Nepalese people. </a:t>
          </a:r>
          <a:endParaRPr lang="en-GB" sz="3100" kern="1200" dirty="0"/>
        </a:p>
      </dsp:txBody>
      <dsp:txXfrm>
        <a:off x="201843" y="397434"/>
        <a:ext cx="7825914" cy="373109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215481"/>
          <a:ext cx="8229600" cy="4095000"/>
        </a:xfrm>
        <a:prstGeom prst="roundRect">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Bowing down before Bada </a:t>
          </a:r>
          <a:r>
            <a:rPr lang="en-US" sz="2500" kern="1200" dirty="0" err="1"/>
            <a:t>Kaji</a:t>
          </a:r>
          <a:r>
            <a:rPr lang="en-US" sz="2500" kern="1200" dirty="0"/>
            <a:t> Amar Singh through the friendship relations, he was able to open up the door to that end. </a:t>
          </a:r>
          <a:r>
            <a:rPr lang="en-US" sz="2500" kern="1200" dirty="0">
              <a:solidFill>
                <a:srgbClr val="FF0000"/>
              </a:solidFill>
            </a:rPr>
            <a:t>Thus, the English took advantage of it. Comparing the friendship relations with others, it was a landmark event in Anglo - Nepal diplomatic history. </a:t>
          </a:r>
          <a:r>
            <a:rPr lang="en-US" sz="2500" kern="1200" dirty="0"/>
            <a:t>The relationship is also responsible for limiting Nepalese boarder between the </a:t>
          </a:r>
          <a:r>
            <a:rPr lang="en-US" sz="2500" kern="1200" dirty="0" err="1"/>
            <a:t>Mechi</a:t>
          </a:r>
          <a:r>
            <a:rPr lang="en-US" sz="2500" kern="1200" dirty="0"/>
            <a:t> and the </a:t>
          </a:r>
          <a:r>
            <a:rPr lang="en-US" sz="2500" kern="1200" dirty="0" err="1"/>
            <a:t>Mahakali</a:t>
          </a:r>
          <a:r>
            <a:rPr lang="en-US" sz="2500" kern="1200" dirty="0"/>
            <a:t> Rivers. Nepal was great in terms of size following the unification campaign led by King </a:t>
          </a:r>
          <a:r>
            <a:rPr lang="en-US" sz="2500" kern="1200" dirty="0" err="1"/>
            <a:t>Prithvi</a:t>
          </a:r>
          <a:r>
            <a:rPr lang="en-US" sz="2500" kern="1200" dirty="0"/>
            <a:t> Narayan Shah, his daughter-in-law Rajendra Laxmi and youngest son Bahadur Shah and others. </a:t>
          </a:r>
          <a:endParaRPr lang="en-GB" sz="2500" kern="1200" dirty="0"/>
        </a:p>
      </dsp:txBody>
      <dsp:txXfrm>
        <a:off x="199901" y="415382"/>
        <a:ext cx="7829798" cy="369519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241221"/>
          <a:ext cx="8229600" cy="4043520"/>
        </a:xfrm>
        <a:prstGeom prst="roundRect">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The English were scared of the </a:t>
          </a:r>
          <a:r>
            <a:rPr lang="en-US" sz="2700" kern="1200" dirty="0" err="1"/>
            <a:t>Gorkhali</a:t>
          </a:r>
          <a:r>
            <a:rPr lang="en-US" sz="2700" kern="1200" dirty="0"/>
            <a:t> fighters as they were beaten up and chased away during the time </a:t>
          </a:r>
          <a:r>
            <a:rPr lang="en-US" sz="2700" kern="1200" dirty="0">
              <a:solidFill>
                <a:srgbClr val="FF0000"/>
              </a:solidFill>
            </a:rPr>
            <a:t>of King </a:t>
          </a:r>
          <a:r>
            <a:rPr lang="en-US" sz="2700" kern="1200" dirty="0" err="1">
              <a:solidFill>
                <a:srgbClr val="FF0000"/>
              </a:solidFill>
            </a:rPr>
            <a:t>Prithvi</a:t>
          </a:r>
          <a:r>
            <a:rPr lang="en-US" sz="2700" kern="1200" dirty="0">
              <a:solidFill>
                <a:srgbClr val="FF0000"/>
              </a:solidFill>
            </a:rPr>
            <a:t> Narayan</a:t>
          </a:r>
          <a:r>
            <a:rPr lang="en-US" sz="2700" kern="1200" dirty="0"/>
            <a:t>. They wanted to take revenge against Nepal. But it was not an easy task.  It is impossible for one nation to take revenge against another nation without knowing the capabilities, </a:t>
          </a:r>
          <a:r>
            <a:rPr lang="en-US" sz="2700" kern="1200" dirty="0" err="1"/>
            <a:t>behaviours</a:t>
          </a:r>
          <a:r>
            <a:rPr lang="en-US" sz="2700" kern="1200" dirty="0"/>
            <a:t> and attitudes of its military troops. Anyway, the </a:t>
          </a:r>
          <a:r>
            <a:rPr lang="en-US" sz="2700" i="1" kern="1200" dirty="0"/>
            <a:t>MEETERI SAINO</a:t>
          </a:r>
          <a:r>
            <a:rPr lang="en-US" sz="2700" kern="1200" dirty="0"/>
            <a:t> helped the English to know Nepalese military strength and weaknesses.</a:t>
          </a:r>
          <a:endParaRPr lang="en-GB" sz="2700" kern="1200" dirty="0"/>
        </a:p>
      </dsp:txBody>
      <dsp:txXfrm>
        <a:off x="197388" y="438609"/>
        <a:ext cx="7834824" cy="3648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B25C-BABB-4443-98BC-908CCBA33780}">
      <dsp:nvSpPr>
        <dsp:cNvPr id="0" name=""/>
        <dsp:cNvSpPr/>
      </dsp:nvSpPr>
      <dsp:spPr>
        <a:xfrm>
          <a:off x="0" y="16581"/>
          <a:ext cx="8229600" cy="4492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just" defTabSz="1333500">
            <a:lnSpc>
              <a:spcPct val="90000"/>
            </a:lnSpc>
            <a:spcBef>
              <a:spcPct val="0"/>
            </a:spcBef>
            <a:spcAft>
              <a:spcPct val="35000"/>
            </a:spcAft>
          </a:pPr>
          <a:r>
            <a:rPr lang="en-US" sz="3000" kern="1200" dirty="0"/>
            <a:t>Ludhiana is about 266 miles northwest of Kathmandu. The English wanted to have good relations with </a:t>
          </a:r>
          <a:r>
            <a:rPr lang="en-US" sz="3000" kern="1200" dirty="0" err="1"/>
            <a:t>Gorkhalis</a:t>
          </a:r>
          <a:r>
            <a:rPr lang="en-US" sz="3000" kern="1200" dirty="0"/>
            <a:t> and to know their strengths and weaknesses. Similarly, the Nepalese rulers also wished to have better ties with the English. In such a situation, Bada </a:t>
          </a:r>
          <a:r>
            <a:rPr lang="en-US" sz="3000" kern="1200" dirty="0" err="1"/>
            <a:t>Kaji</a:t>
          </a:r>
          <a:r>
            <a:rPr lang="en-US" sz="3000" kern="1200" dirty="0"/>
            <a:t> </a:t>
          </a:r>
          <a:r>
            <a:rPr lang="en-US" sz="3000" kern="1200" dirty="0" err="1"/>
            <a:t>Thapa</a:t>
          </a:r>
          <a:r>
            <a:rPr lang="en-US" sz="3000" kern="1200" dirty="0"/>
            <a:t> and Col. </a:t>
          </a:r>
          <a:r>
            <a:rPr lang="en-US" sz="3000" kern="1200" dirty="0" err="1"/>
            <a:t>Ochterlony</a:t>
          </a:r>
          <a:r>
            <a:rPr lang="en-US" sz="3000" kern="1200" dirty="0"/>
            <a:t> had a meeting in Nepalese land with the coordination of the Nepalese and the English envoys. </a:t>
          </a:r>
          <a:endParaRPr lang="en-GB" sz="3000" kern="1200" dirty="0"/>
        </a:p>
      </dsp:txBody>
      <dsp:txXfrm>
        <a:off x="219320" y="235901"/>
        <a:ext cx="7790960" cy="4054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33CF8-3662-4CC1-A104-DA681F397DCB}">
      <dsp:nvSpPr>
        <dsp:cNvPr id="0" name=""/>
        <dsp:cNvSpPr/>
      </dsp:nvSpPr>
      <dsp:spPr>
        <a:xfrm>
          <a:off x="0" y="47702"/>
          <a:ext cx="8229600" cy="4928039"/>
        </a:xfrm>
        <a:prstGeom prst="roundRect">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As both the sides proposed to covert the meeting into a friendly relation, the friendly ties were established on November 11, 1813, Bada </a:t>
          </a:r>
          <a:r>
            <a:rPr lang="en-US" sz="2700" kern="1200" dirty="0" err="1"/>
            <a:t>Kaji's</a:t>
          </a:r>
          <a:r>
            <a:rPr lang="en-US" sz="2700" kern="1200" dirty="0"/>
            <a:t> son </a:t>
          </a:r>
          <a:r>
            <a:rPr lang="en-US" sz="2700" kern="1200" dirty="0" err="1"/>
            <a:t>Ramdas</a:t>
          </a:r>
          <a:r>
            <a:rPr lang="en-US" sz="2700" kern="1200" dirty="0"/>
            <a:t> and Col. (later Major General) David </a:t>
          </a:r>
          <a:r>
            <a:rPr lang="en-US" sz="2700" kern="1200" dirty="0" err="1"/>
            <a:t>Ochterlony’s</a:t>
          </a:r>
          <a:r>
            <a:rPr lang="en-US" sz="2700" kern="1200" dirty="0"/>
            <a:t> son </a:t>
          </a:r>
          <a:r>
            <a:rPr lang="en-US" sz="2700" kern="1200" dirty="0" err="1"/>
            <a:t>Ochterlony</a:t>
          </a:r>
          <a:r>
            <a:rPr lang="en-US" sz="2700" kern="1200" dirty="0"/>
            <a:t> Junior became a an intimate friend (</a:t>
          </a:r>
          <a:r>
            <a:rPr lang="en-US" sz="2700" i="1" kern="1200" dirty="0"/>
            <a:t>Meet</a:t>
          </a:r>
          <a:r>
            <a:rPr lang="en-US" sz="2700" kern="1200" dirty="0"/>
            <a:t> in Nepalese language ) . This is a special bonded friendship forged through a ceremony or rituals to keep it lasting for generations. This relation always binds with the religious norms and values and very respectful in Nepalese culture. And the two military commanders were fathers of the close mates.</a:t>
          </a:r>
          <a:endParaRPr lang="en-GB" sz="2700" kern="1200" dirty="0"/>
        </a:p>
      </dsp:txBody>
      <dsp:txXfrm>
        <a:off x="240567" y="288269"/>
        <a:ext cx="7748466" cy="4446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80B63-88A9-48BC-BD07-532189CF2FEA}">
      <dsp:nvSpPr>
        <dsp:cNvPr id="0" name=""/>
        <dsp:cNvSpPr/>
      </dsp:nvSpPr>
      <dsp:spPr>
        <a:xfrm>
          <a:off x="0" y="16581"/>
          <a:ext cx="8229600" cy="44928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The straightforward Nepalese were unaware of the conspiracies and shrewdness of the English. From the foundation of the friendly relations, the English launched the Anglo-Nepal War in 1814 and created the history of the </a:t>
          </a:r>
          <a:r>
            <a:rPr lang="en-US" sz="3000" kern="1200" dirty="0" err="1"/>
            <a:t>Sugauli</a:t>
          </a:r>
          <a:r>
            <a:rPr lang="en-US" sz="3000" kern="1200" dirty="0"/>
            <a:t> Treaty in 1816. Thus, the friendship ties (</a:t>
          </a:r>
          <a:r>
            <a:rPr lang="en-US" sz="3000" i="1" kern="1200" dirty="0" err="1"/>
            <a:t>Meeteri</a:t>
          </a:r>
          <a:r>
            <a:rPr lang="en-US" sz="3000" i="1" kern="1200" dirty="0"/>
            <a:t> </a:t>
          </a:r>
          <a:r>
            <a:rPr lang="en-US" sz="3000" i="1" kern="1200" dirty="0" err="1"/>
            <a:t>Saino</a:t>
          </a:r>
          <a:r>
            <a:rPr lang="en-US" sz="3000" i="1" kern="1200" dirty="0"/>
            <a:t>)</a:t>
          </a:r>
          <a:r>
            <a:rPr lang="en-US" sz="3000" kern="1200" dirty="0"/>
            <a:t> played an important role in Anglo-Nepal diplomatic history and older than the Treaty of </a:t>
          </a:r>
          <a:r>
            <a:rPr lang="en-US" sz="3000" kern="1200" dirty="0" err="1"/>
            <a:t>Sugauli</a:t>
          </a:r>
          <a:r>
            <a:rPr lang="en-US" sz="3000" kern="1200" dirty="0"/>
            <a:t>.</a:t>
          </a:r>
          <a:endParaRPr lang="en-GB" sz="3000" kern="1200" dirty="0"/>
        </a:p>
      </dsp:txBody>
      <dsp:txXfrm>
        <a:off x="219320" y="235901"/>
        <a:ext cx="7790960" cy="4054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A5AB-0753-4691-8688-2AC0820EF2AD}">
      <dsp:nvSpPr>
        <dsp:cNvPr id="0" name=""/>
        <dsp:cNvSpPr/>
      </dsp:nvSpPr>
      <dsp:spPr>
        <a:xfrm>
          <a:off x="0" y="241221"/>
          <a:ext cx="8229600" cy="4043520"/>
        </a:xfrm>
        <a:prstGeom prst="round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Prior to </a:t>
          </a:r>
          <a:r>
            <a:rPr lang="en-US" sz="2700" kern="1200" dirty="0" err="1"/>
            <a:t>Bhimsen</a:t>
          </a:r>
          <a:r>
            <a:rPr lang="en-US" sz="2700" kern="1200" dirty="0"/>
            <a:t> </a:t>
          </a:r>
          <a:r>
            <a:rPr lang="en-US" sz="2700" kern="1200" dirty="0" err="1"/>
            <a:t>Thapa</a:t>
          </a:r>
          <a:r>
            <a:rPr lang="en-US" sz="2700" kern="1200" dirty="0"/>
            <a:t>, Bada </a:t>
          </a:r>
          <a:r>
            <a:rPr lang="en-US" sz="2700" kern="1200" dirty="0" err="1"/>
            <a:t>Kaji</a:t>
          </a:r>
          <a:r>
            <a:rPr lang="en-US" sz="2700" kern="1200" dirty="0"/>
            <a:t> Amar Singh was an army Commander-In-Chief and efficient courtier of the Nepal Palace and skillful governor. So, he was in a state of dilemma due to his self-esteem and the matter of having relations with the English. For organizing a friendly meeting, </a:t>
          </a:r>
          <a:r>
            <a:rPr lang="en-US" sz="2700" kern="1200" dirty="0" err="1"/>
            <a:t>Ochterlony</a:t>
          </a:r>
          <a:r>
            <a:rPr lang="en-US" sz="2700" kern="1200" dirty="0"/>
            <a:t> and his aides were more enthusiastic because the English knew that 'it would be impossible to fight against two separate enemies (Punjab and Nepal) at a time." </a:t>
          </a:r>
          <a:endParaRPr lang="en-GB" sz="2700" kern="1200" dirty="0"/>
        </a:p>
      </dsp:txBody>
      <dsp:txXfrm>
        <a:off x="197388" y="438609"/>
        <a:ext cx="7834824" cy="36487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91AF0-A206-4479-9BEB-ACD6E62E0136}">
      <dsp:nvSpPr>
        <dsp:cNvPr id="0" name=""/>
        <dsp:cNvSpPr/>
      </dsp:nvSpPr>
      <dsp:spPr>
        <a:xfrm>
          <a:off x="0" y="103597"/>
          <a:ext cx="8229600" cy="212914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t>However, Col. </a:t>
          </a:r>
          <a:r>
            <a:rPr lang="en-US" sz="2100" kern="1200" dirty="0" err="1"/>
            <a:t>Ochterlony</a:t>
          </a:r>
          <a:r>
            <a:rPr lang="en-US" sz="2100" kern="1200" dirty="0"/>
            <a:t> himself was willing to meet Amar Singh, which would enhance the latter’s pride. Thus, the Bada </a:t>
          </a:r>
          <a:r>
            <a:rPr lang="en-US" sz="2100" kern="1200" dirty="0" err="1"/>
            <a:t>Kaji</a:t>
          </a:r>
          <a:r>
            <a:rPr lang="en-US" sz="2100" kern="1200" dirty="0"/>
            <a:t> held an assembly of the courtiers and decided on the venue and agendas of the meeting.</a:t>
          </a:r>
          <a:endParaRPr lang="en-GB" sz="2100" kern="1200" dirty="0"/>
        </a:p>
      </dsp:txBody>
      <dsp:txXfrm>
        <a:off x="103936" y="207533"/>
        <a:ext cx="8021728" cy="1921272"/>
      </dsp:txXfrm>
    </dsp:sp>
    <dsp:sp modelId="{D336289E-A7DE-4D31-BD53-04895EDC632D}">
      <dsp:nvSpPr>
        <dsp:cNvPr id="0" name=""/>
        <dsp:cNvSpPr/>
      </dsp:nvSpPr>
      <dsp:spPr>
        <a:xfrm>
          <a:off x="0" y="2293221"/>
          <a:ext cx="8229600" cy="212914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err="1">
              <a:solidFill>
                <a:srgbClr val="FF0000"/>
              </a:solidFill>
            </a:rPr>
            <a:t>Taksar</a:t>
          </a:r>
          <a:r>
            <a:rPr lang="en-US" sz="2100" kern="1200" dirty="0">
              <a:solidFill>
                <a:srgbClr val="FF0000"/>
              </a:solidFill>
            </a:rPr>
            <a:t> </a:t>
          </a:r>
          <a:r>
            <a:rPr lang="en-US" sz="2100" kern="1200" dirty="0"/>
            <a:t>was fixed as the venue for the meeting. The place was one day's walk from </a:t>
          </a:r>
          <a:r>
            <a:rPr lang="en-US" sz="2100" kern="1200" dirty="0" err="1"/>
            <a:t>Aarki</a:t>
          </a:r>
          <a:r>
            <a:rPr lang="en-US" sz="2100" kern="1200" dirty="0"/>
            <a:t> Palace. It was one of Nepalese </a:t>
          </a:r>
          <a:r>
            <a:rPr lang="en-US" sz="2100" kern="1200" dirty="0" err="1"/>
            <a:t>Bahra</a:t>
          </a:r>
          <a:r>
            <a:rPr lang="en-US" sz="2100" kern="1200" dirty="0"/>
            <a:t> </a:t>
          </a:r>
          <a:r>
            <a:rPr lang="en-US" sz="2100" kern="1200" dirty="0" err="1"/>
            <a:t>Thakurai</a:t>
          </a:r>
          <a:r>
            <a:rPr lang="en-US" sz="2100" kern="1200" dirty="0"/>
            <a:t> states located in the Sutlej area. On November 11, 1813, </a:t>
          </a:r>
          <a:r>
            <a:rPr lang="en-US" sz="2100" kern="1200" dirty="0" err="1"/>
            <a:t>Sardar</a:t>
          </a:r>
          <a:r>
            <a:rPr lang="en-US" sz="2100" kern="1200" dirty="0"/>
            <a:t> </a:t>
          </a:r>
          <a:r>
            <a:rPr lang="en-US" sz="2100" kern="1200" dirty="0" err="1"/>
            <a:t>Nirvaya</a:t>
          </a:r>
          <a:r>
            <a:rPr lang="en-US" sz="2100" kern="1200" dirty="0"/>
            <a:t> Singh and Krishna </a:t>
          </a:r>
          <a:r>
            <a:rPr lang="en-US" sz="2100" kern="1200" dirty="0" err="1"/>
            <a:t>Munsi</a:t>
          </a:r>
          <a:r>
            <a:rPr lang="en-US" sz="2100" kern="1200" dirty="0"/>
            <a:t> were sent to Col. </a:t>
          </a:r>
          <a:r>
            <a:rPr lang="en-US" sz="2100" kern="1200" dirty="0" err="1"/>
            <a:t>Ochterlony</a:t>
          </a:r>
          <a:r>
            <a:rPr lang="en-US" sz="2100" kern="1200" dirty="0"/>
            <a:t>. They were also assigned to work as Nepalese envoys in order to bring the team of </a:t>
          </a:r>
          <a:r>
            <a:rPr lang="en-US" sz="2100" kern="1200" dirty="0" err="1"/>
            <a:t>Ochterlony</a:t>
          </a:r>
          <a:r>
            <a:rPr lang="en-US" sz="2100" kern="1200" dirty="0"/>
            <a:t> to </a:t>
          </a:r>
          <a:r>
            <a:rPr lang="en-US" sz="2100" kern="1200" dirty="0" err="1"/>
            <a:t>Bada</a:t>
          </a:r>
          <a:r>
            <a:rPr lang="en-US" sz="2100" kern="1200" dirty="0"/>
            <a:t> </a:t>
          </a:r>
          <a:r>
            <a:rPr lang="en-US" sz="2100" kern="1200" dirty="0" err="1"/>
            <a:t>Kaji</a:t>
          </a:r>
          <a:r>
            <a:rPr lang="en-US" sz="2100" kern="1200" dirty="0"/>
            <a:t> Amar Singh. </a:t>
          </a:r>
          <a:endParaRPr lang="en-GB" sz="2100" kern="1200" dirty="0"/>
        </a:p>
      </dsp:txBody>
      <dsp:txXfrm>
        <a:off x="103936" y="2397157"/>
        <a:ext cx="8021728" cy="19212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74164-0B66-47F2-A967-A4D559BD0045}">
      <dsp:nvSpPr>
        <dsp:cNvPr id="0" name=""/>
        <dsp:cNvSpPr/>
      </dsp:nvSpPr>
      <dsp:spPr>
        <a:xfrm>
          <a:off x="0" y="72741"/>
          <a:ext cx="8229600" cy="438047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On November 9, 1813, </a:t>
          </a:r>
          <a:r>
            <a:rPr lang="en-US" sz="2400" kern="1200" dirty="0" err="1"/>
            <a:t>Bada</a:t>
          </a:r>
          <a:r>
            <a:rPr lang="en-US" sz="2400" kern="1200" dirty="0"/>
            <a:t> </a:t>
          </a:r>
          <a:r>
            <a:rPr lang="en-US" sz="2400" kern="1200" dirty="0" err="1"/>
            <a:t>Kaji</a:t>
          </a:r>
          <a:r>
            <a:rPr lang="en-US" sz="2400" kern="1200" dirty="0"/>
            <a:t> Amar Singh, along with his courtiers and troops, who were carrying some gifts, departed and stayed overnight at </a:t>
          </a:r>
          <a:r>
            <a:rPr lang="en-US" sz="2400" kern="1200" dirty="0" err="1"/>
            <a:t>Baghat</a:t>
          </a:r>
          <a:r>
            <a:rPr lang="en-US" sz="2400" kern="1200" dirty="0"/>
            <a:t>. On the next day, the Nepalese team reached </a:t>
          </a:r>
          <a:r>
            <a:rPr lang="en-US" sz="2400" kern="1200" dirty="0" err="1"/>
            <a:t>Taksar</a:t>
          </a:r>
          <a:r>
            <a:rPr lang="en-US" sz="2400" kern="1200" dirty="0"/>
            <a:t> and waited for </a:t>
          </a:r>
          <a:r>
            <a:rPr lang="en-US" sz="2400" kern="1200" dirty="0" err="1"/>
            <a:t>Ochterlony</a:t>
          </a:r>
          <a:r>
            <a:rPr lang="en-US" sz="2400" kern="1200" dirty="0"/>
            <a:t> to come. On November 10 of the same year, </a:t>
          </a:r>
          <a:r>
            <a:rPr lang="en-US" sz="2400" kern="1200" dirty="0" err="1"/>
            <a:t>Ochterlony</a:t>
          </a:r>
          <a:r>
            <a:rPr lang="en-US" sz="2400" kern="1200" dirty="0"/>
            <a:t> also left his residence at </a:t>
          </a:r>
          <a:r>
            <a:rPr lang="en-US" sz="2400" kern="1200" dirty="0">
              <a:solidFill>
                <a:srgbClr val="FFFF00"/>
              </a:solidFill>
            </a:rPr>
            <a:t>Ludhiana</a:t>
          </a:r>
          <a:r>
            <a:rPr lang="en-US" sz="2400" kern="1200" dirty="0"/>
            <a:t> and stayed overnight at </a:t>
          </a:r>
          <a:r>
            <a:rPr lang="en-US" sz="2400" kern="1200" dirty="0" err="1"/>
            <a:t>Panjor</a:t>
          </a:r>
          <a:r>
            <a:rPr lang="en-US" sz="2400" kern="1200" dirty="0"/>
            <a:t>. As per the suggestions of Nepalese representatives </a:t>
          </a:r>
          <a:r>
            <a:rPr lang="en-US" sz="2400" kern="1200" dirty="0" err="1"/>
            <a:t>Thapa</a:t>
          </a:r>
          <a:r>
            <a:rPr lang="en-US" sz="2400" kern="1200" dirty="0"/>
            <a:t>, </a:t>
          </a:r>
          <a:r>
            <a:rPr lang="en-US" sz="2400" kern="1200" dirty="0" err="1"/>
            <a:t>Munsi</a:t>
          </a:r>
          <a:r>
            <a:rPr lang="en-US" sz="2400" kern="1200" dirty="0"/>
            <a:t> and English envoys </a:t>
          </a:r>
          <a:r>
            <a:rPr lang="en-US" sz="2400" kern="1200" dirty="0" err="1"/>
            <a:t>Bargat</a:t>
          </a:r>
          <a:r>
            <a:rPr lang="en-US" sz="2400" kern="1200" dirty="0"/>
            <a:t> Ali Khan and the approval of the two military leaders, the meeting point was fixed in-between </a:t>
          </a:r>
          <a:r>
            <a:rPr lang="en-US" sz="2400" kern="1200" dirty="0" err="1"/>
            <a:t>Taksar</a:t>
          </a:r>
          <a:r>
            <a:rPr lang="en-US" sz="2400" kern="1200" dirty="0"/>
            <a:t> and </a:t>
          </a:r>
          <a:r>
            <a:rPr lang="en-US" sz="2400" kern="1200" dirty="0" err="1"/>
            <a:t>Panjor</a:t>
          </a:r>
          <a:r>
            <a:rPr lang="en-US" sz="2400" kern="1200" dirty="0"/>
            <a:t>. Both the leaders had to walk one mile each and the venue was in Nepal’s soil. </a:t>
          </a:r>
          <a:endParaRPr lang="en-GB" sz="2400" kern="1200" dirty="0"/>
        </a:p>
      </dsp:txBody>
      <dsp:txXfrm>
        <a:off x="213837" y="286578"/>
        <a:ext cx="7801926" cy="39528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CD108-5D65-41DF-88EE-557AFC16047A}">
      <dsp:nvSpPr>
        <dsp:cNvPr id="0" name=""/>
        <dsp:cNvSpPr/>
      </dsp:nvSpPr>
      <dsp:spPr>
        <a:xfrm>
          <a:off x="0" y="133581"/>
          <a:ext cx="8229600" cy="4258800"/>
        </a:xfrm>
        <a:prstGeom prst="roundRect">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On November 10, leaving all his troops, logistics and courtiers in </a:t>
          </a:r>
          <a:r>
            <a:rPr lang="en-US" sz="2600" kern="1200" dirty="0" err="1"/>
            <a:t>Panjor</a:t>
          </a:r>
          <a:r>
            <a:rPr lang="en-US" sz="2600" kern="1200" dirty="0"/>
            <a:t>, Col. </a:t>
          </a:r>
          <a:r>
            <a:rPr lang="en-US" sz="2600" kern="1200" dirty="0" err="1"/>
            <a:t>Ochterlony</a:t>
          </a:r>
          <a:r>
            <a:rPr lang="en-US" sz="2600" kern="1200" dirty="0"/>
            <a:t>, along with his son </a:t>
          </a:r>
          <a:r>
            <a:rPr lang="en-US" sz="2600" kern="1200" dirty="0" err="1"/>
            <a:t>Ochterlony</a:t>
          </a:r>
          <a:r>
            <a:rPr lang="en-US" sz="2600" kern="1200" dirty="0"/>
            <a:t> Jr., </a:t>
          </a:r>
          <a:r>
            <a:rPr lang="en-US" sz="2600" kern="1200" dirty="0" err="1"/>
            <a:t>Capt.Bhor</a:t>
          </a:r>
          <a:r>
            <a:rPr lang="en-US" sz="2600" kern="1200" dirty="0"/>
            <a:t> Sahib, six elephants, 10 horses and some servants, headed to </a:t>
          </a:r>
          <a:r>
            <a:rPr lang="en-US" sz="2600" kern="1200" dirty="0" err="1"/>
            <a:t>Taksar</a:t>
          </a:r>
          <a:r>
            <a:rPr lang="en-US" sz="2600" kern="1200" dirty="0"/>
            <a:t>. Knowing all that, Amar Singh also left other troops and logistics at a rented house at </a:t>
          </a:r>
          <a:r>
            <a:rPr lang="en-US" sz="2600" kern="1200" dirty="0" err="1"/>
            <a:t>Taksar</a:t>
          </a:r>
          <a:r>
            <a:rPr lang="en-US" sz="2600" kern="1200" dirty="0"/>
            <a:t>. Together with his two sons </a:t>
          </a:r>
          <a:r>
            <a:rPr lang="en-US" sz="2600" kern="1200" dirty="0" err="1"/>
            <a:t>Ramdas</a:t>
          </a:r>
          <a:r>
            <a:rPr lang="en-US" sz="2600" kern="1200" dirty="0"/>
            <a:t> </a:t>
          </a:r>
          <a:r>
            <a:rPr lang="en-US" sz="2600" kern="1200" dirty="0" err="1"/>
            <a:t>Thapa</a:t>
          </a:r>
          <a:r>
            <a:rPr lang="en-US" sz="2600" kern="1200" dirty="0"/>
            <a:t> and Arjun </a:t>
          </a:r>
          <a:r>
            <a:rPr lang="en-US" sz="2600" kern="1200" dirty="0" err="1"/>
            <a:t>Thapa</a:t>
          </a:r>
          <a:r>
            <a:rPr lang="en-US" sz="2600" kern="1200" dirty="0"/>
            <a:t>, </a:t>
          </a:r>
          <a:r>
            <a:rPr lang="en-US" sz="2600" kern="1200" dirty="0" err="1"/>
            <a:t>Laksha</a:t>
          </a:r>
          <a:r>
            <a:rPr lang="en-US" sz="2600" kern="1200" dirty="0"/>
            <a:t> Bir </a:t>
          </a:r>
          <a:r>
            <a:rPr lang="en-US" sz="2600" kern="1200" dirty="0" err="1"/>
            <a:t>Shahi</a:t>
          </a:r>
          <a:r>
            <a:rPr lang="en-US" sz="2600" kern="1200" dirty="0"/>
            <a:t>, </a:t>
          </a:r>
          <a:r>
            <a:rPr lang="en-US" sz="2600" kern="1200" dirty="0" err="1"/>
            <a:t>Rewant</a:t>
          </a:r>
          <a:r>
            <a:rPr lang="en-US" sz="2600" kern="1200" dirty="0"/>
            <a:t> </a:t>
          </a:r>
          <a:r>
            <a:rPr lang="en-US" sz="2600" kern="1200" dirty="0" err="1"/>
            <a:t>Kunwar</a:t>
          </a:r>
          <a:r>
            <a:rPr lang="en-US" sz="2600" kern="1200" dirty="0"/>
            <a:t> and 120 troops, he moved for the destination. Bada </a:t>
          </a:r>
          <a:r>
            <a:rPr lang="en-US" sz="2600" kern="1200" dirty="0" err="1"/>
            <a:t>Kaji</a:t>
          </a:r>
          <a:r>
            <a:rPr lang="en-US" sz="2600" kern="1200" dirty="0"/>
            <a:t> </a:t>
          </a:r>
          <a:r>
            <a:rPr lang="en-US" sz="2600" kern="1200" dirty="0" err="1"/>
            <a:t>Thapa</a:t>
          </a:r>
          <a:r>
            <a:rPr lang="en-US" sz="2600" kern="1200" dirty="0"/>
            <a:t> and Col. </a:t>
          </a:r>
          <a:r>
            <a:rPr lang="en-US" sz="2600" kern="1200" dirty="0" err="1"/>
            <a:t>Ochterlony</a:t>
          </a:r>
          <a:r>
            <a:rPr lang="en-US" sz="2600" kern="1200" dirty="0"/>
            <a:t> had a meeting and exchanged greetings with each other. </a:t>
          </a:r>
          <a:endParaRPr lang="en-GB" sz="2600" kern="1200" dirty="0"/>
        </a:p>
      </dsp:txBody>
      <dsp:txXfrm>
        <a:off x="207897" y="341478"/>
        <a:ext cx="7813806" cy="38430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E1237-9566-4359-8164-331414F384F5}" type="datetimeFigureOut">
              <a:rPr lang="en-GB" smtClean="0"/>
              <a:t>11/12/2016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55FAA-D5B0-4D01-B4F0-1651BDE154FB}" type="slidenum">
              <a:rPr lang="en-GB" smtClean="0"/>
              <a:t>‹#›</a:t>
            </a:fld>
            <a:endParaRPr lang="en-GB"/>
          </a:p>
        </p:txBody>
      </p:sp>
    </p:spTree>
    <p:extLst>
      <p:ext uri="{BB962C8B-B14F-4D97-AF65-F5344CB8AC3E}">
        <p14:creationId xmlns:p14="http://schemas.microsoft.com/office/powerpoint/2010/main" val="25188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2130425"/>
            <a:ext cx="7772400" cy="1227137"/>
          </a:xfrm>
          <a:noFill/>
        </p:spPr>
        <p:txBody>
          <a:bodyPr/>
          <a:lstStyle>
            <a:lvl1pPr algn="l">
              <a:defRPr sz="5000" b="1" cap="none" spc="0" baseline="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defRPr>
            </a:lvl1pPr>
          </a:lstStyle>
          <a:p>
            <a:r>
              <a:rPr lang="en-US"/>
              <a:t>Click to edit Master title style</a:t>
            </a:r>
            <a:endParaRPr lang="zh-CN" altLang="en-US" dirty="0"/>
          </a:p>
        </p:txBody>
      </p:sp>
      <p:sp>
        <p:nvSpPr>
          <p:cNvPr id="3" name="副标题 2"/>
          <p:cNvSpPr>
            <a:spLocks noGrp="1"/>
          </p:cNvSpPr>
          <p:nvPr>
            <p:ph type="subTitle" idx="1"/>
          </p:nvPr>
        </p:nvSpPr>
        <p:spPr>
          <a:xfrm>
            <a:off x="385706" y="3357562"/>
            <a:ext cx="6400800" cy="642942"/>
          </a:xfrm>
        </p:spPr>
        <p:txBody>
          <a:bodyPr rtlCol="0" anchor="ctr">
            <a:normAutofit/>
          </a:bodyPr>
          <a:lstStyle>
            <a:lvl1pPr marL="0" indent="0" algn="l" defTabSz="914400" rtl="0" eaLnBrk="1" latinLnBrk="0" hangingPunct="1">
              <a:spcBef>
                <a:spcPct val="0"/>
              </a:spcBef>
              <a:buNone/>
              <a:defRPr lang="zh-CN" altLang="en-US" sz="2400" b="0" kern="1200" cap="none" spc="0" dirty="0">
                <a:ln>
                  <a:noFill/>
                </a:ln>
                <a:solidFill>
                  <a:srgbClr val="3B3721"/>
                </a:solidFill>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t>Click to edit Master title style</a:t>
            </a:r>
            <a:endParaRPr lang="zh-CN" altLang="en-US" dirty="0"/>
          </a:p>
        </p:txBody>
      </p:sp>
      <p:sp>
        <p:nvSpPr>
          <p:cNvPr id="3" name="内容占位符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796925"/>
          </a:xfrm>
          <a:prstGeom prst="rect">
            <a:avLst/>
          </a:prstGeom>
          <a:noFill/>
        </p:spPr>
        <p:txBody>
          <a:bodyPr vert="horz" lIns="91440" tIns="45720" rIns="91440" bIns="45720" rtlCol="0" anchor="ctr">
            <a:normAutofit/>
          </a:bodyPr>
          <a:lstStyle/>
          <a:p>
            <a:r>
              <a:rPr lang="en-US"/>
              <a:t>Click to edit Master title style</a:t>
            </a:r>
            <a:endParaRPr lang="zh-CN" altLang="en-US" dirty="0"/>
          </a:p>
        </p:txBody>
      </p:sp>
      <p:sp>
        <p:nvSpPr>
          <p:cNvPr id="1027" name="文本占位符 2"/>
          <p:cNvSpPr>
            <a:spLocks noGrp="1"/>
          </p:cNvSpPr>
          <p:nvPr>
            <p:ph type="body" idx="1"/>
          </p:nvPr>
        </p:nvSpPr>
        <p:spPr bwMode="auto">
          <a:xfrm>
            <a:off x="457200" y="12858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Lst>
  <p:txStyles>
    <p:titleStyle>
      <a:lvl1pPr algn="l" rtl="0" eaLnBrk="1" fontAlgn="base" hangingPunct="1">
        <a:spcBef>
          <a:spcPct val="0"/>
        </a:spcBef>
        <a:spcAft>
          <a:spcPct val="0"/>
        </a:spcAft>
        <a:defRPr lang="zh-CN" altLang="en-US" sz="3200" b="1" kern="1200" dirty="0">
          <a:ln w="9000" cmpd="sng">
            <a:noFill/>
            <a:prstDash val="solid"/>
          </a:ln>
          <a:gradFill>
            <a:gsLst>
              <a:gs pos="0">
                <a:srgbClr val="C00000"/>
              </a:gs>
              <a:gs pos="43000">
                <a:srgbClr val="A20000"/>
              </a:gs>
              <a:gs pos="100000">
                <a:srgbClr val="860000"/>
              </a:gs>
            </a:gsLst>
            <a:lin ang="5400000"/>
          </a:gradFill>
          <a:effectLst>
            <a:reflection blurRad="12700" stA="28000" endPos="45000" dist="1000" dir="5400000" sy="-100000" algn="bl" rotWithShape="0"/>
          </a:effectLst>
          <a:latin typeface="+mj-lt"/>
          <a:ea typeface="+mj-ea"/>
          <a:cs typeface="+mj-cs"/>
        </a:defRPr>
      </a:lvl1pPr>
      <a:lvl2pPr algn="l" rtl="0" eaLnBrk="1" fontAlgn="base" hangingPunct="1">
        <a:spcBef>
          <a:spcPct val="0"/>
        </a:spcBef>
        <a:spcAft>
          <a:spcPct val="0"/>
        </a:spcAft>
        <a:defRPr sz="3200" b="1">
          <a:solidFill>
            <a:schemeClr val="tx1"/>
          </a:solidFill>
          <a:latin typeface="Calibri" pitchFamily="34" charset="0"/>
          <a:ea typeface="宋体" charset="-122"/>
        </a:defRPr>
      </a:lvl2pPr>
      <a:lvl3pPr algn="l" rtl="0" eaLnBrk="1" fontAlgn="base" hangingPunct="1">
        <a:spcBef>
          <a:spcPct val="0"/>
        </a:spcBef>
        <a:spcAft>
          <a:spcPct val="0"/>
        </a:spcAft>
        <a:defRPr sz="3200" b="1">
          <a:solidFill>
            <a:schemeClr val="tx1"/>
          </a:solidFill>
          <a:latin typeface="Calibri" pitchFamily="34" charset="0"/>
          <a:ea typeface="宋体" charset="-122"/>
        </a:defRPr>
      </a:lvl3pPr>
      <a:lvl4pPr algn="l" rtl="0" eaLnBrk="1" fontAlgn="base" hangingPunct="1">
        <a:spcBef>
          <a:spcPct val="0"/>
        </a:spcBef>
        <a:spcAft>
          <a:spcPct val="0"/>
        </a:spcAft>
        <a:defRPr sz="3200" b="1">
          <a:solidFill>
            <a:schemeClr val="tx1"/>
          </a:solidFill>
          <a:latin typeface="Calibri" pitchFamily="34" charset="0"/>
          <a:ea typeface="宋体" charset="-122"/>
        </a:defRPr>
      </a:lvl4pPr>
      <a:lvl5pPr algn="l" rtl="0" eaLnBrk="1" fontAlgn="base" hangingPunct="1">
        <a:spcBef>
          <a:spcPct val="0"/>
        </a:spcBef>
        <a:spcAft>
          <a:spcPct val="0"/>
        </a:spcAft>
        <a:defRPr sz="3200" b="1">
          <a:solidFill>
            <a:schemeClr val="tx1"/>
          </a:solidFill>
          <a:latin typeface="Calibri" pitchFamily="34" charset="0"/>
          <a:ea typeface="宋体" charset="-122"/>
        </a:defRPr>
      </a:lvl5pPr>
      <a:lvl6pPr marL="457200" algn="l" rtl="0" eaLnBrk="1" fontAlgn="base" hangingPunct="1">
        <a:spcBef>
          <a:spcPct val="0"/>
        </a:spcBef>
        <a:spcAft>
          <a:spcPct val="0"/>
        </a:spcAft>
        <a:defRPr sz="3200" b="1">
          <a:solidFill>
            <a:schemeClr val="tx1"/>
          </a:solidFill>
          <a:latin typeface="Calibri" pitchFamily="34" charset="0"/>
          <a:ea typeface="宋体" charset="-122"/>
        </a:defRPr>
      </a:lvl6pPr>
      <a:lvl7pPr marL="914400" algn="l" rtl="0" eaLnBrk="1" fontAlgn="base" hangingPunct="1">
        <a:spcBef>
          <a:spcPct val="0"/>
        </a:spcBef>
        <a:spcAft>
          <a:spcPct val="0"/>
        </a:spcAft>
        <a:defRPr sz="3200" b="1">
          <a:solidFill>
            <a:schemeClr val="tx1"/>
          </a:solidFill>
          <a:latin typeface="Calibri" pitchFamily="34" charset="0"/>
          <a:ea typeface="宋体" charset="-122"/>
        </a:defRPr>
      </a:lvl7pPr>
      <a:lvl8pPr marL="1371600" algn="l" rtl="0" eaLnBrk="1" fontAlgn="base" hangingPunct="1">
        <a:spcBef>
          <a:spcPct val="0"/>
        </a:spcBef>
        <a:spcAft>
          <a:spcPct val="0"/>
        </a:spcAft>
        <a:defRPr sz="3200" b="1">
          <a:solidFill>
            <a:schemeClr val="tx1"/>
          </a:solidFill>
          <a:latin typeface="Calibri" pitchFamily="34" charset="0"/>
          <a:ea typeface="宋体" charset="-122"/>
        </a:defRPr>
      </a:lvl8pPr>
      <a:lvl9pPr marL="1828800" algn="l" rtl="0" eaLnBrk="1" fontAlgn="base" hangingPunct="1">
        <a:spcBef>
          <a:spcPct val="0"/>
        </a:spcBef>
        <a:spcAft>
          <a:spcPct val="0"/>
        </a:spcAft>
        <a:defRPr sz="3200" b="1">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2130425"/>
            <a:ext cx="8786842" cy="1227137"/>
          </a:xfrm>
        </p:spPr>
        <p:txBody>
          <a:bodyPr>
            <a:noAutofit/>
          </a:bodyPr>
          <a:lstStyle/>
          <a:p>
            <a:r>
              <a:rPr lang="en-US" altLang="en-US" sz="3200" i="1" dirty="0">
                <a:effectLst/>
              </a:rPr>
              <a:t>MEET</a:t>
            </a:r>
            <a:r>
              <a:rPr lang="en-US" altLang="en-US" sz="3200" dirty="0">
                <a:effectLst/>
              </a:rPr>
              <a:t> FAMILIES OF THE BATTLEFIELD:</a:t>
            </a:r>
            <a:r>
              <a:rPr lang="en-GB" altLang="en-US" sz="3200" dirty="0">
                <a:effectLst/>
              </a:rPr>
              <a:t/>
            </a:r>
            <a:br>
              <a:rPr lang="en-GB" altLang="en-US" sz="3200" dirty="0">
                <a:effectLst/>
              </a:rPr>
            </a:br>
            <a:r>
              <a:rPr lang="en-US" altLang="en-US" sz="3200" dirty="0">
                <a:effectLst/>
              </a:rPr>
              <a:t>A Historical Event in the Britain-Nepal Relation</a:t>
            </a:r>
            <a:endParaRPr lang="en-GB" altLang="en-US" sz="3200" dirty="0">
              <a:effectLst/>
            </a:endParaRPr>
          </a:p>
        </p:txBody>
      </p:sp>
      <p:sp>
        <p:nvSpPr>
          <p:cNvPr id="3" name="副标题 2"/>
          <p:cNvSpPr>
            <a:spLocks noGrp="1"/>
          </p:cNvSpPr>
          <p:nvPr>
            <p:ph type="subTitle" idx="1"/>
          </p:nvPr>
        </p:nvSpPr>
        <p:spPr>
          <a:xfrm>
            <a:off x="384608" y="5157192"/>
            <a:ext cx="8579879" cy="642942"/>
          </a:xfrm>
        </p:spPr>
        <p:txBody>
          <a:bodyPr>
            <a:normAutofit fontScale="92500" lnSpcReduction="20000"/>
          </a:bodyPr>
          <a:lstStyle/>
          <a:p>
            <a:pPr algn="r"/>
            <a:r>
              <a:rPr lang="en-US" altLang="en-US" b="1" dirty="0"/>
              <a:t>-</a:t>
            </a:r>
            <a:r>
              <a:rPr lang="ne-NP" altLang="en-US" b="1" dirty="0"/>
              <a:t> </a:t>
            </a:r>
            <a:r>
              <a:rPr lang="en-US" altLang="en-US" b="1" dirty="0"/>
              <a:t>Prof. Prem Singh Basnyat, PhD</a:t>
            </a:r>
            <a:endParaRPr lang="en-GB" altLang="en-US" dirty="0"/>
          </a:p>
          <a:p>
            <a:pPr algn="r"/>
            <a:r>
              <a:rPr lang="ne-NP" altLang="en-US" b="1" dirty="0"/>
              <a:t>- </a:t>
            </a:r>
            <a:r>
              <a:rPr lang="en-US" altLang="en-US" b="1" dirty="0"/>
              <a:t>Ex-Brigadier General &amp; British Chevening Scholar</a:t>
            </a:r>
            <a:endParaRPr lang="en-GB" altLang="en-US" dirty="0"/>
          </a:p>
        </p:txBody>
      </p:sp>
    </p:spTree>
    <p:extLst>
      <p:ext uri="{BB962C8B-B14F-4D97-AF65-F5344CB8AC3E}">
        <p14:creationId xmlns:p14="http://schemas.microsoft.com/office/powerpoint/2010/main" val="219704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effectLst/>
              </a:rPr>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3642287"/>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96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C532E9F-1D54-4B81-BE8A-E146D7CD3619}"/>
                                            </p:graphicEl>
                                          </p:spTgt>
                                        </p:tgtEl>
                                        <p:attrNameLst>
                                          <p:attrName>style.visibility</p:attrName>
                                        </p:attrNameLst>
                                      </p:cBhvr>
                                      <p:to>
                                        <p:strVal val="visible"/>
                                      </p:to>
                                    </p:set>
                                    <p:animEffect transition="in" filter="fade">
                                      <p:cBhvr>
                                        <p:cTn id="7" dur="1000"/>
                                        <p:tgtEl>
                                          <p:spTgt spid="4">
                                            <p:graphicEl>
                                              <a:dgm id="{FC532E9F-1D54-4B81-BE8A-E146D7CD3619}"/>
                                            </p:graphicEl>
                                          </p:spTgt>
                                        </p:tgtEl>
                                      </p:cBhvr>
                                    </p:animEffect>
                                    <p:anim calcmode="lin" valueType="num">
                                      <p:cBhvr>
                                        <p:cTn id="8" dur="1000" fill="hold"/>
                                        <p:tgtEl>
                                          <p:spTgt spid="4">
                                            <p:graphicEl>
                                              <a:dgm id="{FC532E9F-1D54-4B81-BE8A-E146D7CD361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C532E9F-1D54-4B81-BE8A-E146D7CD361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3590147"/>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52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99F5B25C-BABB-4443-98BC-908CCBA33780}"/>
                                            </p:graphicEl>
                                          </p:spTgt>
                                        </p:tgtEl>
                                        <p:attrNameLst>
                                          <p:attrName>style.visibility</p:attrName>
                                        </p:attrNameLst>
                                      </p:cBhvr>
                                      <p:to>
                                        <p:strVal val="visible"/>
                                      </p:to>
                                    </p:set>
                                    <p:animEffect transition="in" filter="barn(inVertical)">
                                      <p:cBhvr>
                                        <p:cTn id="7" dur="500"/>
                                        <p:tgtEl>
                                          <p:spTgt spid="4">
                                            <p:graphicEl>
                                              <a:dgm id="{99F5B25C-BABB-4443-98BC-908CCBA337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115413"/>
              </p:ext>
            </p:extLst>
          </p:nvPr>
        </p:nvGraphicFramePr>
        <p:xfrm>
          <a:off x="457200" y="1285875"/>
          <a:ext cx="8229600" cy="5023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55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75E33CF8-3662-4CC1-A104-DA681F397DCB}"/>
                                            </p:graphicEl>
                                          </p:spTgt>
                                        </p:tgtEl>
                                        <p:attrNameLst>
                                          <p:attrName>style.visibility</p:attrName>
                                        </p:attrNameLst>
                                      </p:cBhvr>
                                      <p:to>
                                        <p:strVal val="visible"/>
                                      </p:to>
                                    </p:set>
                                    <p:anim calcmode="lin" valueType="num">
                                      <p:cBhvr additive="base">
                                        <p:cTn id="7" dur="500" fill="hold"/>
                                        <p:tgtEl>
                                          <p:spTgt spid="4">
                                            <p:graphicEl>
                                              <a:dgm id="{75E33CF8-3662-4CC1-A104-DA681F397DC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75E33CF8-3662-4CC1-A104-DA681F397DC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02379"/>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8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79B80B63-88A9-48BC-BD07-532189CF2FEA}"/>
                                            </p:graphicEl>
                                          </p:spTgt>
                                        </p:tgtEl>
                                        <p:attrNameLst>
                                          <p:attrName>style.visibility</p:attrName>
                                        </p:attrNameLst>
                                      </p:cBhvr>
                                      <p:to>
                                        <p:strVal val="visible"/>
                                      </p:to>
                                    </p:set>
                                    <p:animEffect transition="in" filter="circle(in)">
                                      <p:cBhvr>
                                        <p:cTn id="7" dur="2000"/>
                                        <p:tgtEl>
                                          <p:spTgt spid="4">
                                            <p:graphicEl>
                                              <a:dgm id="{79B80B63-88A9-48BC-BD07-532189CF2F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BEGINNING OF THE MEETERI SAINO</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6815796"/>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7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1965046"/>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195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graphicEl>
                                              <a:dgm id="{CFB91AF0-A206-4479-9BEB-ACD6E62E0136}"/>
                                            </p:graphicEl>
                                          </p:spTgt>
                                        </p:tgtEl>
                                        <p:attrNameLst>
                                          <p:attrName>style.visibility</p:attrName>
                                        </p:attrNameLst>
                                      </p:cBhvr>
                                      <p:to>
                                        <p:strVal val="visible"/>
                                      </p:to>
                                    </p:set>
                                    <p:anim calcmode="lin" valueType="num">
                                      <p:cBhvr additive="base">
                                        <p:cTn id="7" dur="500" fill="hold"/>
                                        <p:tgtEl>
                                          <p:spTgt spid="4">
                                            <p:graphicEl>
                                              <a:dgm id="{CFB91AF0-A206-4479-9BEB-ACD6E62E013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CFB91AF0-A206-4479-9BEB-ACD6E62E0136}"/>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graphicEl>
                                              <a:dgm id="{D336289E-A7DE-4D31-BD53-04895EDC632D}"/>
                                            </p:graphicEl>
                                          </p:spTgt>
                                        </p:tgtEl>
                                        <p:attrNameLst>
                                          <p:attrName>style.visibility</p:attrName>
                                        </p:attrNameLst>
                                      </p:cBhvr>
                                      <p:to>
                                        <p:strVal val="visible"/>
                                      </p:to>
                                    </p:set>
                                    <p:anim calcmode="lin" valueType="num">
                                      <p:cBhvr additive="base">
                                        <p:cTn id="13" dur="500" fill="hold"/>
                                        <p:tgtEl>
                                          <p:spTgt spid="4">
                                            <p:graphicEl>
                                              <a:dgm id="{D336289E-A7DE-4D31-BD53-04895EDC632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dgm id="{D336289E-A7DE-4D31-BD53-04895EDC632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811510"/>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83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E4574164-0B66-47F2-A967-A4D559BD0045}"/>
                                            </p:graphicEl>
                                          </p:spTgt>
                                        </p:tgtEl>
                                        <p:attrNameLst>
                                          <p:attrName>style.visibility</p:attrName>
                                        </p:attrNameLst>
                                      </p:cBhvr>
                                      <p:to>
                                        <p:strVal val="visible"/>
                                      </p:to>
                                    </p:set>
                                    <p:animEffect transition="in" filter="wipe(right)">
                                      <p:cBhvr>
                                        <p:cTn id="7" dur="500"/>
                                        <p:tgtEl>
                                          <p:spTgt spid="4">
                                            <p:graphicEl>
                                              <a:dgm id="{E4574164-0B66-47F2-A967-A4D559BD00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9803844"/>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96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C63CD108-5D65-41DF-88EE-557AFC16047A}"/>
                                            </p:graphicEl>
                                          </p:spTgt>
                                        </p:tgtEl>
                                        <p:attrNameLst>
                                          <p:attrName>style.visibility</p:attrName>
                                        </p:attrNameLst>
                                      </p:cBhvr>
                                      <p:to>
                                        <p:strVal val="visible"/>
                                      </p:to>
                                    </p:set>
                                    <p:animEffect transition="in" filter="wipe(down)">
                                      <p:cBhvr>
                                        <p:cTn id="7" dur="580">
                                          <p:stCondLst>
                                            <p:cond delay="0"/>
                                          </p:stCondLst>
                                        </p:cTn>
                                        <p:tgtEl>
                                          <p:spTgt spid="4">
                                            <p:graphicEl>
                                              <a:dgm id="{C63CD108-5D65-41DF-88EE-557AFC16047A}"/>
                                            </p:graphicEl>
                                          </p:spTgt>
                                        </p:tgtEl>
                                      </p:cBhvr>
                                    </p:animEffect>
                                    <p:anim calcmode="lin" valueType="num">
                                      <p:cBhvr>
                                        <p:cTn id="8" dur="1822" tmFilter="0,0; 0.14,0.36; 0.43,0.73; 0.71,0.91; 1.0,1.0">
                                          <p:stCondLst>
                                            <p:cond delay="0"/>
                                          </p:stCondLst>
                                        </p:cTn>
                                        <p:tgtEl>
                                          <p:spTgt spid="4">
                                            <p:graphicEl>
                                              <a:dgm id="{C63CD108-5D65-41DF-88EE-557AFC16047A}"/>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C63CD108-5D65-41DF-88EE-557AFC16047A}"/>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C63CD108-5D65-41DF-88EE-557AFC16047A}"/>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C63CD108-5D65-41DF-88EE-557AFC16047A}"/>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C63CD108-5D65-41DF-88EE-557AFC16047A}"/>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C63CD108-5D65-41DF-88EE-557AFC16047A}"/>
                                            </p:graphicEl>
                                          </p:spTgt>
                                        </p:tgtEl>
                                      </p:cBhvr>
                                      <p:to x="100000" y="60000"/>
                                    </p:animScale>
                                    <p:animScale>
                                      <p:cBhvr>
                                        <p:cTn id="14" dur="166" decel="50000">
                                          <p:stCondLst>
                                            <p:cond delay="676"/>
                                          </p:stCondLst>
                                        </p:cTn>
                                        <p:tgtEl>
                                          <p:spTgt spid="4">
                                            <p:graphicEl>
                                              <a:dgm id="{C63CD108-5D65-41DF-88EE-557AFC16047A}"/>
                                            </p:graphicEl>
                                          </p:spTgt>
                                        </p:tgtEl>
                                      </p:cBhvr>
                                      <p:to x="100000" y="100000"/>
                                    </p:animScale>
                                    <p:animScale>
                                      <p:cBhvr>
                                        <p:cTn id="15" dur="26">
                                          <p:stCondLst>
                                            <p:cond delay="1312"/>
                                          </p:stCondLst>
                                        </p:cTn>
                                        <p:tgtEl>
                                          <p:spTgt spid="4">
                                            <p:graphicEl>
                                              <a:dgm id="{C63CD108-5D65-41DF-88EE-557AFC16047A}"/>
                                            </p:graphicEl>
                                          </p:spTgt>
                                        </p:tgtEl>
                                      </p:cBhvr>
                                      <p:to x="100000" y="80000"/>
                                    </p:animScale>
                                    <p:animScale>
                                      <p:cBhvr>
                                        <p:cTn id="16" dur="166" decel="50000">
                                          <p:stCondLst>
                                            <p:cond delay="1338"/>
                                          </p:stCondLst>
                                        </p:cTn>
                                        <p:tgtEl>
                                          <p:spTgt spid="4">
                                            <p:graphicEl>
                                              <a:dgm id="{C63CD108-5D65-41DF-88EE-557AFC16047A}"/>
                                            </p:graphicEl>
                                          </p:spTgt>
                                        </p:tgtEl>
                                      </p:cBhvr>
                                      <p:to x="100000" y="100000"/>
                                    </p:animScale>
                                    <p:animScale>
                                      <p:cBhvr>
                                        <p:cTn id="17" dur="26">
                                          <p:stCondLst>
                                            <p:cond delay="1642"/>
                                          </p:stCondLst>
                                        </p:cTn>
                                        <p:tgtEl>
                                          <p:spTgt spid="4">
                                            <p:graphicEl>
                                              <a:dgm id="{C63CD108-5D65-41DF-88EE-557AFC16047A}"/>
                                            </p:graphicEl>
                                          </p:spTgt>
                                        </p:tgtEl>
                                      </p:cBhvr>
                                      <p:to x="100000" y="90000"/>
                                    </p:animScale>
                                    <p:animScale>
                                      <p:cBhvr>
                                        <p:cTn id="18" dur="166" decel="50000">
                                          <p:stCondLst>
                                            <p:cond delay="1668"/>
                                          </p:stCondLst>
                                        </p:cTn>
                                        <p:tgtEl>
                                          <p:spTgt spid="4">
                                            <p:graphicEl>
                                              <a:dgm id="{C63CD108-5D65-41DF-88EE-557AFC16047A}"/>
                                            </p:graphicEl>
                                          </p:spTgt>
                                        </p:tgtEl>
                                      </p:cBhvr>
                                      <p:to x="100000" y="100000"/>
                                    </p:animScale>
                                    <p:animScale>
                                      <p:cBhvr>
                                        <p:cTn id="19" dur="26">
                                          <p:stCondLst>
                                            <p:cond delay="1808"/>
                                          </p:stCondLst>
                                        </p:cTn>
                                        <p:tgtEl>
                                          <p:spTgt spid="4">
                                            <p:graphicEl>
                                              <a:dgm id="{C63CD108-5D65-41DF-88EE-557AFC16047A}"/>
                                            </p:graphicEl>
                                          </p:spTgt>
                                        </p:tgtEl>
                                      </p:cBhvr>
                                      <p:to x="100000" y="95000"/>
                                    </p:animScale>
                                    <p:animScale>
                                      <p:cBhvr>
                                        <p:cTn id="20" dur="166" decel="50000">
                                          <p:stCondLst>
                                            <p:cond delay="1834"/>
                                          </p:stCondLst>
                                        </p:cTn>
                                        <p:tgtEl>
                                          <p:spTgt spid="4">
                                            <p:graphicEl>
                                              <a:dgm id="{C63CD108-5D65-41DF-88EE-557AFC16047A}"/>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2877379"/>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63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graphicEl>
                                              <a:dgm id="{A65AD7AD-781F-4832-B79D-EFB57451B188}"/>
                                            </p:graphicEl>
                                          </p:spTgt>
                                        </p:tgtEl>
                                        <p:attrNameLst>
                                          <p:attrName>style.visibility</p:attrName>
                                        </p:attrNameLst>
                                      </p:cBhvr>
                                      <p:to>
                                        <p:strVal val="visible"/>
                                      </p:to>
                                    </p:set>
                                    <p:animEffect transition="in" filter="barn(outHorizontal)">
                                      <p:cBhvr>
                                        <p:cTn id="7" dur="500"/>
                                        <p:tgtEl>
                                          <p:spTgt spid="4">
                                            <p:graphicEl>
                                              <a:dgm id="{A65AD7AD-781F-4832-B79D-EFB57451B1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0809842"/>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766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9910A502-7112-4C1C-9EEE-348B435B617A}"/>
                                            </p:graphicEl>
                                          </p:spTgt>
                                        </p:tgtEl>
                                        <p:attrNameLst>
                                          <p:attrName>style.visibility</p:attrName>
                                        </p:attrNameLst>
                                      </p:cBhvr>
                                      <p:to>
                                        <p:strVal val="visible"/>
                                      </p:to>
                                    </p:set>
                                    <p:animEffect transition="in" filter="wipe(right)">
                                      <p:cBhvr>
                                        <p:cTn id="7" dur="500"/>
                                        <p:tgtEl>
                                          <p:spTgt spid="4">
                                            <p:graphicEl>
                                              <a:dgm id="{9910A502-7112-4C1C-9EEE-348B435B61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778" y="1285875"/>
            <a:ext cx="6408443" cy="4525963"/>
          </a:xfrm>
        </p:spPr>
      </p:pic>
    </p:spTree>
    <p:extLst>
      <p:ext uri="{BB962C8B-B14F-4D97-AF65-F5344CB8AC3E}">
        <p14:creationId xmlns:p14="http://schemas.microsoft.com/office/powerpoint/2010/main" val="273024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9220521"/>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51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F79E3F49-4842-4144-ACC1-C90B04360782}"/>
                                            </p:graphicEl>
                                          </p:spTgt>
                                        </p:tgtEl>
                                        <p:attrNameLst>
                                          <p:attrName>style.visibility</p:attrName>
                                        </p:attrNameLst>
                                      </p:cBhvr>
                                      <p:to>
                                        <p:strVal val="visible"/>
                                      </p:to>
                                    </p:set>
                                    <p:animEffect transition="in" filter="circle(in)">
                                      <p:cBhvr>
                                        <p:cTn id="7" dur="2000"/>
                                        <p:tgtEl>
                                          <p:spTgt spid="4">
                                            <p:graphicEl>
                                              <a:dgm id="{F79E3F49-4842-4144-ACC1-C90B043607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1601338"/>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62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8B2AC8FE-AA41-476F-AD56-4560F617CC02}"/>
                                            </p:graphicEl>
                                          </p:spTgt>
                                        </p:tgtEl>
                                        <p:attrNameLst>
                                          <p:attrName>style.visibility</p:attrName>
                                        </p:attrNameLst>
                                      </p:cBhvr>
                                      <p:to>
                                        <p:strVal val="visible"/>
                                      </p:to>
                                    </p:set>
                                    <p:animEffect transition="in" filter="circle(in)">
                                      <p:cBhvr>
                                        <p:cTn id="7" dur="2000"/>
                                        <p:tgtEl>
                                          <p:spTgt spid="4">
                                            <p:graphicEl>
                                              <a:dgm id="{8B2AC8FE-AA41-476F-AD56-4560F617CC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7ABA85BF-DCB0-4950-9182-609A57889AF9}"/>
                                            </p:graphicEl>
                                          </p:spTgt>
                                        </p:tgtEl>
                                        <p:attrNameLst>
                                          <p:attrName>style.visibility</p:attrName>
                                        </p:attrNameLst>
                                      </p:cBhvr>
                                      <p:to>
                                        <p:strVal val="visible"/>
                                      </p:to>
                                    </p:set>
                                    <p:animEffect transition="in" filter="circle(in)">
                                      <p:cBhvr>
                                        <p:cTn id="12" dur="2000"/>
                                        <p:tgtEl>
                                          <p:spTgt spid="4">
                                            <p:graphicEl>
                                              <a:dgm id="{7ABA85BF-DCB0-4950-9182-609A57889AF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SELFISHNESS BEHIND FRIENDSHIP TIES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8505194"/>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3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74FD47CC-3F5B-452D-AB01-3A18F6B8B53F}"/>
                                            </p:graphicEl>
                                          </p:spTgt>
                                        </p:tgtEl>
                                        <p:attrNameLst>
                                          <p:attrName>style.visibility</p:attrName>
                                        </p:attrNameLst>
                                      </p:cBhvr>
                                      <p:to>
                                        <p:strVal val="visible"/>
                                      </p:to>
                                    </p:set>
                                    <p:animEffect transition="in" filter="circle(in)">
                                      <p:cBhvr>
                                        <p:cTn id="7" dur="2000"/>
                                        <p:tgtEl>
                                          <p:spTgt spid="4">
                                            <p:graphicEl>
                                              <a:dgm id="{74FD47CC-3F5B-452D-AB01-3A18F6B8B5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BADA KAJI AMAR SINGH'S FEELINGS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5131266"/>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73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BADA KAJI AMAR SINGH'S FEELINGS…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7618713"/>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39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BADA KAJI AMAR SINGH'S FEELINGS…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9336035"/>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84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COLONEL DAVID OCHTERLONY'S INTENTIONS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88107"/>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3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COLONEL DAVID OCHTERLONY'S INTENTIONS…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3636856"/>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2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COLONEL DAVID OCHTERLONY'S INTENTIONS…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7447148"/>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53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9036293"/>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31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47664" y="1765776"/>
            <a:ext cx="5084075" cy="3566160"/>
          </a:xfrm>
          <a:prstGeom prst="rect">
            <a:avLst/>
          </a:prstGeom>
        </p:spPr>
      </p:pic>
    </p:spTree>
    <p:extLst>
      <p:ext uri="{BB962C8B-B14F-4D97-AF65-F5344CB8AC3E}">
        <p14:creationId xmlns:p14="http://schemas.microsoft.com/office/powerpoint/2010/main" val="2025814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9698020"/>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84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9235504"/>
              </p:ext>
            </p:extLst>
          </p:nvPr>
        </p:nvGraphicFramePr>
        <p:xfrm>
          <a:off x="457200" y="1285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6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B50FA5AB-0753-4691-8688-2AC0820EF2AD}"/>
                                            </p:graphicEl>
                                          </p:spTgt>
                                        </p:tgtEl>
                                        <p:attrNameLst>
                                          <p:attrName>style.visibility</p:attrName>
                                        </p:attrNameLst>
                                      </p:cBhvr>
                                      <p:to>
                                        <p:strVal val="visible"/>
                                      </p:to>
                                    </p:set>
                                    <p:animEffect transition="in" filter="circle(in)">
                                      <p:cBhvr>
                                        <p:cTn id="7" dur="2000"/>
                                        <p:tgtEl>
                                          <p:spTgt spid="4">
                                            <p:graphicEl>
                                              <a:dgm id="{B50FA5AB-0753-4691-8688-2AC0820EF2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gray">
          <a:xfrm>
            <a:off x="1259632" y="2564904"/>
            <a:ext cx="5982727" cy="1424266"/>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fontAlgn="auto" hangingPunct="0">
              <a:spcBef>
                <a:spcPts val="0"/>
              </a:spcBef>
              <a:spcAft>
                <a:spcPts val="0"/>
              </a:spcAft>
              <a:defRPr/>
            </a:pPr>
            <a:r>
              <a:rPr lang="en-GB" sz="4400" dirty="0"/>
              <a:t>Queries Please?</a:t>
            </a:r>
          </a:p>
        </p:txBody>
      </p:sp>
    </p:spTree>
    <p:extLst>
      <p:ext uri="{BB962C8B-B14F-4D97-AF65-F5344CB8AC3E}">
        <p14:creationId xmlns:p14="http://schemas.microsoft.com/office/powerpoint/2010/main" val="106286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gray">
          <a:xfrm>
            <a:off x="1259632" y="2348880"/>
            <a:ext cx="5982727" cy="1424266"/>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r>
              <a:rPr lang="en-GB" sz="4400" dirty="0"/>
              <a:t>Thank you very much</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094518" y="260648"/>
            <a:ext cx="4297680" cy="5753730"/>
          </a:xfrm>
          <a:prstGeom prst="rect">
            <a:avLst/>
          </a:prstGeom>
        </p:spPr>
      </p:pic>
    </p:spTree>
    <p:extLst>
      <p:ext uri="{BB962C8B-B14F-4D97-AF65-F5344CB8AC3E}">
        <p14:creationId xmlns:p14="http://schemas.microsoft.com/office/powerpoint/2010/main" val="389122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755576" y="1199894"/>
            <a:ext cx="7680960" cy="4315335"/>
          </a:xfrm>
          <a:prstGeom prst="rect">
            <a:avLst/>
          </a:prstGeom>
        </p:spPr>
      </p:pic>
    </p:spTree>
    <p:extLst>
      <p:ext uri="{BB962C8B-B14F-4D97-AF65-F5344CB8AC3E}">
        <p14:creationId xmlns:p14="http://schemas.microsoft.com/office/powerpoint/2010/main" val="3917355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23728" y="1484784"/>
            <a:ext cx="4369839" cy="4572000"/>
          </a:xfrm>
          <a:prstGeom prst="rect">
            <a:avLst/>
          </a:prstGeom>
        </p:spPr>
      </p:pic>
    </p:spTree>
    <p:extLst>
      <p:ext uri="{BB962C8B-B14F-4D97-AF65-F5344CB8AC3E}">
        <p14:creationId xmlns:p14="http://schemas.microsoft.com/office/powerpoint/2010/main" val="3422604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BIGINING OF ANGLO-NEPAL PHYSICAL RELATION</a:t>
            </a:r>
            <a:endParaRPr lang="en-US" dirty="0"/>
          </a:p>
        </p:txBody>
      </p:sp>
      <p:sp>
        <p:nvSpPr>
          <p:cNvPr id="3" name="Content Placeholder 2"/>
          <p:cNvSpPr>
            <a:spLocks noGrp="1"/>
          </p:cNvSpPr>
          <p:nvPr>
            <p:ph idx="1"/>
          </p:nvPr>
        </p:nvSpPr>
        <p:spPr/>
        <p:txBody>
          <a:bodyPr/>
          <a:lstStyle/>
          <a:p>
            <a:pPr marL="0" indent="0">
              <a:buNone/>
            </a:pPr>
            <a:endParaRPr lang="en-US" sz="2000" dirty="0" smtClean="0"/>
          </a:p>
          <a:p>
            <a:pPr marL="0" indent="0">
              <a:buNone/>
            </a:pPr>
            <a:endParaRPr lang="en-US" sz="2000" dirty="0" smtClean="0"/>
          </a:p>
          <a:p>
            <a:pPr marL="0" indent="0">
              <a:buNone/>
            </a:pPr>
            <a:endParaRPr lang="en-US" sz="2000" dirty="0"/>
          </a:p>
          <a:p>
            <a:pPr marL="0" indent="0">
              <a:buNone/>
            </a:pPr>
            <a:r>
              <a:rPr lang="en-US" sz="2000" dirty="0" smtClean="0"/>
              <a:t>- Capuchin </a:t>
            </a:r>
            <a:r>
              <a:rPr lang="en-US" sz="2000" b="1" i="1" dirty="0" err="1" smtClean="0"/>
              <a:t>Padari</a:t>
            </a:r>
            <a:r>
              <a:rPr lang="en-US" sz="2000" dirty="0" smtClean="0"/>
              <a:t> in Nepal </a:t>
            </a:r>
          </a:p>
          <a:p>
            <a:pPr marL="0" indent="0">
              <a:buNone/>
            </a:pPr>
            <a:r>
              <a:rPr lang="en-US" sz="2000" dirty="0" smtClean="0"/>
              <a:t>-Diplomatic mission of King </a:t>
            </a:r>
            <a:r>
              <a:rPr lang="en-US" sz="2000" dirty="0" err="1" smtClean="0"/>
              <a:t>Prithivi</a:t>
            </a:r>
            <a:r>
              <a:rPr lang="en-US" sz="2000" dirty="0" smtClean="0"/>
              <a:t> Narayan Shah</a:t>
            </a:r>
          </a:p>
          <a:p>
            <a:pPr marL="0" indent="0">
              <a:buNone/>
            </a:pPr>
            <a:r>
              <a:rPr lang="en-US" sz="2000" dirty="0"/>
              <a:t>-</a:t>
            </a:r>
            <a:r>
              <a:rPr lang="en-US" sz="2000" dirty="0" smtClean="0"/>
              <a:t>Battle of </a:t>
            </a:r>
            <a:r>
              <a:rPr lang="en-US" sz="2000" dirty="0" err="1" smtClean="0"/>
              <a:t>Sindhuli</a:t>
            </a:r>
            <a:r>
              <a:rPr lang="en-US" sz="2000" dirty="0" smtClean="0"/>
              <a:t> – (</a:t>
            </a:r>
            <a:r>
              <a:rPr lang="en-US" sz="2000" dirty="0" err="1" smtClean="0"/>
              <a:t>Pauwa</a:t>
            </a:r>
            <a:r>
              <a:rPr lang="en-US" sz="2000" dirty="0" smtClean="0"/>
              <a:t> </a:t>
            </a:r>
            <a:r>
              <a:rPr lang="en-US" sz="2000" dirty="0" err="1" smtClean="0"/>
              <a:t>Gadhi</a:t>
            </a:r>
            <a:r>
              <a:rPr lang="en-US" sz="2000" dirty="0" smtClean="0"/>
              <a:t>) </a:t>
            </a:r>
          </a:p>
          <a:p>
            <a:pPr marL="0" indent="0">
              <a:buNone/>
            </a:pPr>
            <a:r>
              <a:rPr lang="en-US" sz="2000" dirty="0" smtClean="0"/>
              <a:t>-Battle of </a:t>
            </a:r>
            <a:r>
              <a:rPr lang="en-US" sz="2000" dirty="0" err="1" smtClean="0"/>
              <a:t>Bagmati</a:t>
            </a:r>
            <a:r>
              <a:rPr lang="en-US" sz="2000" dirty="0" smtClean="0"/>
              <a:t> , near </a:t>
            </a:r>
            <a:r>
              <a:rPr lang="en-US" sz="2000" dirty="0" err="1" smtClean="0"/>
              <a:t>Hariharpur</a:t>
            </a:r>
            <a:r>
              <a:rPr lang="en-US" sz="2000" dirty="0" smtClean="0"/>
              <a:t> </a:t>
            </a:r>
            <a:r>
              <a:rPr lang="en-US" sz="2000" dirty="0" err="1" smtClean="0"/>
              <a:t>Gadhi</a:t>
            </a:r>
            <a:endParaRPr lang="en-US" sz="2000" dirty="0" smtClean="0"/>
          </a:p>
          <a:p>
            <a:pPr marL="0" indent="0">
              <a:buNone/>
            </a:pPr>
            <a:r>
              <a:rPr lang="en-US" sz="2000" dirty="0" smtClean="0"/>
              <a:t>-</a:t>
            </a:r>
            <a:r>
              <a:rPr lang="en-US" sz="2000" dirty="0" err="1" smtClean="0"/>
              <a:t>Gorkhali</a:t>
            </a:r>
            <a:r>
              <a:rPr lang="en-US" sz="2000" dirty="0" smtClean="0"/>
              <a:t> Military assistance to </a:t>
            </a:r>
            <a:r>
              <a:rPr lang="en-US" sz="2000" dirty="0" err="1" smtClean="0"/>
              <a:t>Kasi,Banaras</a:t>
            </a:r>
            <a:r>
              <a:rPr lang="en-US" sz="2000" dirty="0" smtClean="0"/>
              <a:t>- led by </a:t>
            </a:r>
            <a:r>
              <a:rPr lang="en-US" sz="2000" dirty="0" err="1" smtClean="0"/>
              <a:t>Kaji</a:t>
            </a:r>
            <a:r>
              <a:rPr lang="en-US" sz="2000" dirty="0" smtClean="0"/>
              <a:t> </a:t>
            </a:r>
            <a:r>
              <a:rPr lang="en-US" sz="2000" dirty="0" err="1" smtClean="0"/>
              <a:t>Kehar</a:t>
            </a:r>
            <a:r>
              <a:rPr lang="en-US" sz="2000" dirty="0" smtClean="0"/>
              <a:t> Singh </a:t>
            </a:r>
            <a:r>
              <a:rPr lang="en-US" sz="2000" dirty="0" err="1" smtClean="0"/>
              <a:t>Basnyat</a:t>
            </a:r>
            <a:r>
              <a:rPr lang="en-US" sz="2000" dirty="0" smtClean="0"/>
              <a:t> </a:t>
            </a:r>
          </a:p>
          <a:p>
            <a:pPr marL="0" indent="0">
              <a:buNone/>
            </a:pPr>
            <a:r>
              <a:rPr lang="en-US" sz="2000" dirty="0" smtClean="0"/>
              <a:t>- </a:t>
            </a:r>
            <a:r>
              <a:rPr lang="en-US" sz="2000" i="1" dirty="0" err="1" smtClean="0"/>
              <a:t>Meeteri</a:t>
            </a:r>
            <a:r>
              <a:rPr lang="en-US" sz="2000" i="1" dirty="0" smtClean="0"/>
              <a:t> </a:t>
            </a:r>
            <a:r>
              <a:rPr lang="en-US" sz="2000" i="1" dirty="0" err="1" smtClean="0"/>
              <a:t>Saino</a:t>
            </a:r>
            <a:endParaRPr lang="en-US" sz="2000" i="1" dirty="0" smtClean="0"/>
          </a:p>
          <a:p>
            <a:pPr marL="0" indent="0">
              <a:buNone/>
            </a:pPr>
            <a:r>
              <a:rPr lang="en-US" sz="2000" dirty="0" smtClean="0"/>
              <a:t>-Anglo Nepal war</a:t>
            </a:r>
          </a:p>
          <a:p>
            <a:pPr marL="0" indent="0">
              <a:buNone/>
            </a:pPr>
            <a:r>
              <a:rPr lang="en-US" sz="2000" dirty="0" smtClean="0"/>
              <a:t>- Agreement of </a:t>
            </a:r>
            <a:r>
              <a:rPr lang="en-US" sz="2000" dirty="0" err="1" smtClean="0"/>
              <a:t>Malaun</a:t>
            </a:r>
            <a:r>
              <a:rPr lang="en-US" sz="2000" dirty="0"/>
              <a:t> </a:t>
            </a:r>
            <a:r>
              <a:rPr lang="en-US" sz="2000" dirty="0" smtClean="0"/>
              <a:t>Fort-1815</a:t>
            </a:r>
          </a:p>
          <a:p>
            <a:pPr marL="0" indent="0">
              <a:buNone/>
            </a:pPr>
            <a:r>
              <a:rPr lang="en-US" sz="2000" dirty="0"/>
              <a:t>-</a:t>
            </a:r>
            <a:r>
              <a:rPr lang="en-US" sz="2000" dirty="0" err="1" smtClean="0"/>
              <a:t>Sugauli</a:t>
            </a:r>
            <a:r>
              <a:rPr lang="en-US" sz="2000" dirty="0" smtClean="0"/>
              <a:t> Treaty-1816</a:t>
            </a:r>
          </a:p>
          <a:p>
            <a:pPr marL="0" indent="0">
              <a:buNone/>
            </a:pPr>
            <a:endParaRPr lang="en-US" sz="2000" dirty="0"/>
          </a:p>
        </p:txBody>
      </p:sp>
    </p:spTree>
    <p:extLst>
      <p:ext uri="{BB962C8B-B14F-4D97-AF65-F5344CB8AC3E}">
        <p14:creationId xmlns:p14="http://schemas.microsoft.com/office/powerpoint/2010/main" val="3857772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lgn="ctr">
              <a:buNone/>
            </a:pPr>
            <a:r>
              <a:rPr lang="en-US" sz="4000" b="1" i="1" dirty="0" smtClean="0"/>
              <a:t>MEETERI SAINO</a:t>
            </a:r>
            <a:endParaRPr lang="en-US" sz="4000" b="1" i="1" dirty="0"/>
          </a:p>
        </p:txBody>
      </p:sp>
    </p:spTree>
    <p:extLst>
      <p:ext uri="{BB962C8B-B14F-4D97-AF65-F5344CB8AC3E}">
        <p14:creationId xmlns:p14="http://schemas.microsoft.com/office/powerpoint/2010/main" val="3305402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altLang="en-US"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324962"/>
              </p:ext>
            </p:extLst>
          </p:nvPr>
        </p:nvGraphicFramePr>
        <p:xfrm>
          <a:off x="457200" y="1071563"/>
          <a:ext cx="8229600" cy="5093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1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7091B4F-D6D1-465F-924A-BA7723CB7A54}"/>
                                            </p:graphicEl>
                                          </p:spTgt>
                                        </p:tgtEl>
                                        <p:attrNameLst>
                                          <p:attrName>style.visibility</p:attrName>
                                        </p:attrNameLst>
                                      </p:cBhvr>
                                      <p:to>
                                        <p:strVal val="visible"/>
                                      </p:to>
                                    </p:set>
                                    <p:anim calcmode="lin" valueType="num">
                                      <p:cBhvr additive="base">
                                        <p:cTn id="7" dur="500" fill="hold"/>
                                        <p:tgtEl>
                                          <p:spTgt spid="4">
                                            <p:graphicEl>
                                              <a:dgm id="{47091B4F-D6D1-465F-924A-BA7723CB7A5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7091B4F-D6D1-465F-924A-BA7723CB7A5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education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education5</Template>
  <TotalTime>0</TotalTime>
  <Words>2658</Words>
  <Application>Microsoft Office PowerPoint</Application>
  <PresentationFormat>On-screen Show (4:3)</PresentationFormat>
  <Paragraphs>58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宋体</vt:lpstr>
      <vt:lpstr>Arial</vt:lpstr>
      <vt:lpstr>Calibri</vt:lpstr>
      <vt:lpstr>Mangal</vt:lpstr>
      <vt:lpstr>education5</vt:lpstr>
      <vt:lpstr>MEET FAMILIES OF THE BATTLEFIELD: A Historical Event in the Britain-Nepal Relation</vt:lpstr>
      <vt:lpstr>PowerPoint Presentation</vt:lpstr>
      <vt:lpstr>PowerPoint Presentation</vt:lpstr>
      <vt:lpstr>PowerPoint Presentation</vt:lpstr>
      <vt:lpstr>PowerPoint Presentation</vt:lpstr>
      <vt:lpstr>PowerPoint Presentation</vt:lpstr>
      <vt:lpstr>BIGINING OF ANGLO-NEPAL PHYSICAL RELATION</vt:lpstr>
      <vt:lpstr>PowerPoint Presentation</vt:lpstr>
      <vt:lpstr>PowerPoint Presentation</vt:lpstr>
      <vt:lpstr> </vt:lpstr>
      <vt:lpstr>PowerPoint Presentation</vt:lpstr>
      <vt:lpstr>PowerPoint Presentation</vt:lpstr>
      <vt:lpstr>PowerPoint Presentation</vt:lpstr>
      <vt:lpstr>BEGINNING OF THE MEETERI SAINO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SELFISHNESS BEHIND FRIENDSHIP TIES</vt:lpstr>
      <vt:lpstr>BADA KAJI AMAR SINGH'S FEELINGS</vt:lpstr>
      <vt:lpstr>BADA KAJI AMAR SINGH'S FEELINGS…</vt:lpstr>
      <vt:lpstr>BADA KAJI AMAR SINGH'S FEELINGS…</vt:lpstr>
      <vt:lpstr>COLONEL DAVID OCHTERLONY'S INTENTIONS</vt:lpstr>
      <vt:lpstr>COLONEL DAVID OCHTERLONY'S INTENTIONS…</vt:lpstr>
      <vt:lpstr>COLONEL DAVID OCHTERLONY'S INTENTIONS…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2016-08-06T05:29:41Z</dcterms:created>
  <dcterms:modified xsi:type="dcterms:W3CDTF">2016-12-11T10:36:50Z</dcterms:modified>
  <cp:category/>
</cp:coreProperties>
</file>